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354" r:id="rId6"/>
    <p:sldId id="359" r:id="rId7"/>
    <p:sldId id="356" r:id="rId8"/>
    <p:sldId id="357" r:id="rId9"/>
    <p:sldId id="259" r:id="rId10"/>
    <p:sldId id="260" r:id="rId11"/>
    <p:sldId id="263" r:id="rId12"/>
    <p:sldId id="264" r:id="rId13"/>
    <p:sldId id="334" r:id="rId14"/>
    <p:sldId id="332" r:id="rId15"/>
    <p:sldId id="333" r:id="rId16"/>
    <p:sldId id="335" r:id="rId17"/>
    <p:sldId id="336" r:id="rId18"/>
    <p:sldId id="360" r:id="rId19"/>
    <p:sldId id="361" r:id="rId20"/>
    <p:sldId id="362" r:id="rId21"/>
    <p:sldId id="363" r:id="rId22"/>
    <p:sldId id="330" r:id="rId23"/>
    <p:sldId id="258" r:id="rId24"/>
    <p:sldId id="265" r:id="rId25"/>
    <p:sldId id="266" r:id="rId26"/>
    <p:sldId id="267" r:id="rId27"/>
    <p:sldId id="261" r:id="rId28"/>
    <p:sldId id="269" r:id="rId29"/>
    <p:sldId id="270" r:id="rId30"/>
    <p:sldId id="272" r:id="rId31"/>
    <p:sldId id="273" r:id="rId32"/>
    <p:sldId id="274" r:id="rId33"/>
    <p:sldId id="275" r:id="rId34"/>
    <p:sldId id="276" r:id="rId35"/>
    <p:sldId id="277" r:id="rId36"/>
    <p:sldId id="337" r:id="rId37"/>
    <p:sldId id="338" r:id="rId38"/>
    <p:sldId id="279" r:id="rId39"/>
    <p:sldId id="339" r:id="rId40"/>
    <p:sldId id="280" r:id="rId41"/>
    <p:sldId id="281" r:id="rId42"/>
    <p:sldId id="285" r:id="rId43"/>
    <p:sldId id="288" r:id="rId44"/>
    <p:sldId id="283" r:id="rId45"/>
    <p:sldId id="282" r:id="rId46"/>
    <p:sldId id="286" r:id="rId47"/>
    <p:sldId id="323" r:id="rId48"/>
    <p:sldId id="324" r:id="rId49"/>
    <p:sldId id="325" r:id="rId50"/>
    <p:sldId id="326" r:id="rId51"/>
    <p:sldId id="327" r:id="rId52"/>
    <p:sldId id="328" r:id="rId53"/>
    <p:sldId id="329" r:id="rId54"/>
    <p:sldId id="287" r:id="rId55"/>
    <p:sldId id="290" r:id="rId56"/>
    <p:sldId id="289" r:id="rId57"/>
    <p:sldId id="291" r:id="rId58"/>
    <p:sldId id="292" r:id="rId59"/>
    <p:sldId id="293" r:id="rId60"/>
    <p:sldId id="295" r:id="rId61"/>
    <p:sldId id="296" r:id="rId62"/>
    <p:sldId id="297" r:id="rId63"/>
    <p:sldId id="299" r:id="rId64"/>
    <p:sldId id="300" r:id="rId65"/>
    <p:sldId id="301" r:id="rId66"/>
    <p:sldId id="298" r:id="rId67"/>
    <p:sldId id="302" r:id="rId68"/>
    <p:sldId id="30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DCE0-2F61-B31A-90D9-D7381F4557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DA18DC-CCDD-2620-3370-8A48238BD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E61850-22A3-0FDC-25AF-90F6FBC4B666}"/>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5" name="Footer Placeholder 4">
            <a:extLst>
              <a:ext uri="{FF2B5EF4-FFF2-40B4-BE49-F238E27FC236}">
                <a16:creationId xmlns:a16="http://schemas.microsoft.com/office/drawing/2014/main" id="{E93BA3BD-5493-8FA2-A9D9-3B9B21B42A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712B9D-9AED-75D0-8D60-1F568ECC53BE}"/>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264757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8416-107C-D11C-8617-6BFDAD7C1F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5C7F28-7F15-C3B0-D82A-C71088202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792EDB-BE67-9035-EDC2-4ADD1624A045}"/>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5" name="Footer Placeholder 4">
            <a:extLst>
              <a:ext uri="{FF2B5EF4-FFF2-40B4-BE49-F238E27FC236}">
                <a16:creationId xmlns:a16="http://schemas.microsoft.com/office/drawing/2014/main" id="{DA30D882-D731-1D7F-83E9-360DCB7735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1F80D9-7B98-2FE0-F6F5-CA5097B22136}"/>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103681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B0CAB-BD79-AE7E-109C-BBF2CD6CAC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152843-D95F-FC7B-10AB-C7922E0011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0D5D91-C748-F14B-286A-C324BF43AED6}"/>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5" name="Footer Placeholder 4">
            <a:extLst>
              <a:ext uri="{FF2B5EF4-FFF2-40B4-BE49-F238E27FC236}">
                <a16:creationId xmlns:a16="http://schemas.microsoft.com/office/drawing/2014/main" id="{B57BA681-D142-9D21-A551-9F0F7C9EAD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B1D55D-76F9-3CD5-7632-6190552BBA50}"/>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379800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3F70-5818-CF4A-3B75-CBBB05C379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3A43C3-FBCD-AA09-4C5F-B74F25C9BC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CFDB37-F6D6-6064-7B3C-6221D93D8CFA}"/>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5" name="Footer Placeholder 4">
            <a:extLst>
              <a:ext uri="{FF2B5EF4-FFF2-40B4-BE49-F238E27FC236}">
                <a16:creationId xmlns:a16="http://schemas.microsoft.com/office/drawing/2014/main" id="{3AF5B283-0721-B1AB-D550-B6C7C98962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47D1DF-8A2A-EF4B-BD83-84337CCFA8A8}"/>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62489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03BF-3143-A352-FB99-EBB563193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D057D2-5F1B-D886-01BA-95E4529D66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A371E5-9D2B-9206-5A54-C1E7BE7EF442}"/>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5" name="Footer Placeholder 4">
            <a:extLst>
              <a:ext uri="{FF2B5EF4-FFF2-40B4-BE49-F238E27FC236}">
                <a16:creationId xmlns:a16="http://schemas.microsoft.com/office/drawing/2014/main" id="{3321EAD0-0495-8BBA-FE00-8FABBC80BE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59417A-1803-27C1-E252-E0E58B27ED05}"/>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12118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DF6B-0CD7-7662-CE78-712FA3B2D8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DEF62C-E590-F5CF-6BA2-4AC066ACB4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92A81D-C310-DCE0-8171-CE1FBB0AB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96CBC0-B8A3-9B25-649E-9EBD3A2E846A}"/>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6" name="Footer Placeholder 5">
            <a:extLst>
              <a:ext uri="{FF2B5EF4-FFF2-40B4-BE49-F238E27FC236}">
                <a16:creationId xmlns:a16="http://schemas.microsoft.com/office/drawing/2014/main" id="{3E90D9ED-0848-F8DE-EBAE-F6322E71F9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6DD561-135D-E2C0-5632-8B1E89AFE7AA}"/>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55257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F835-3A3B-E918-39D1-6B24CCC311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1CB2DA-BE3A-094F-96B1-D67F4395B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0C1AE-05E2-5367-2D83-A1F71551E3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53B381-1845-BB02-BF81-1802B0DE17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5EF17-92E4-0F7D-B965-EBA0E3AFD2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B63B69-6582-E0A0-B73D-00ED7D8A0FD9}"/>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8" name="Footer Placeholder 7">
            <a:extLst>
              <a:ext uri="{FF2B5EF4-FFF2-40B4-BE49-F238E27FC236}">
                <a16:creationId xmlns:a16="http://schemas.microsoft.com/office/drawing/2014/main" id="{734082B9-967A-83AA-AD24-9165EB6EDE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8257B9-0C1D-9934-836B-675C29411444}"/>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286936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41E0-C056-42CC-FA53-3D1D73CB94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DB4D531-67DC-7C9C-A4E1-386EE358A41C}"/>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4" name="Footer Placeholder 3">
            <a:extLst>
              <a:ext uri="{FF2B5EF4-FFF2-40B4-BE49-F238E27FC236}">
                <a16:creationId xmlns:a16="http://schemas.microsoft.com/office/drawing/2014/main" id="{4C8E3ED3-954F-DA8F-4F4B-E0D21D4EE9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8DEF00-AFE8-0E54-9271-FD76502E7FEE}"/>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213505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D0B3DA-F236-E888-2973-FD7AB770E6D0}"/>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3" name="Footer Placeholder 2">
            <a:extLst>
              <a:ext uri="{FF2B5EF4-FFF2-40B4-BE49-F238E27FC236}">
                <a16:creationId xmlns:a16="http://schemas.microsoft.com/office/drawing/2014/main" id="{B634CF29-03B8-AFFC-6829-4A0BE82F83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2BEF60-2104-124D-37AF-400F08A23AC7}"/>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172053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3F73-962A-929F-49C5-4586179FB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A1C5EE-30C2-8F72-7E40-1FAED26F6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3C5257-611C-C9B6-2F9D-5E55B38DB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1B9F0-6D0B-256F-BC48-9D758444273F}"/>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6" name="Footer Placeholder 5">
            <a:extLst>
              <a:ext uri="{FF2B5EF4-FFF2-40B4-BE49-F238E27FC236}">
                <a16:creationId xmlns:a16="http://schemas.microsoft.com/office/drawing/2014/main" id="{04A6E05C-BD0B-8E69-383B-C308CAD068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E5ACFB-026E-0A5D-E3D0-2543E340445A}"/>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14313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EABD-86E5-6673-5851-1C3287C99E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49D0C7-0B7D-EB82-985C-0B9A14C68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B8711B-6F10-8172-3DB1-0F9223F084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EC159-C2BC-E673-2FBD-E98D744104A1}"/>
              </a:ext>
            </a:extLst>
          </p:cNvPr>
          <p:cNvSpPr>
            <a:spLocks noGrp="1"/>
          </p:cNvSpPr>
          <p:nvPr>
            <p:ph type="dt" sz="half" idx="10"/>
          </p:nvPr>
        </p:nvSpPr>
        <p:spPr/>
        <p:txBody>
          <a:bodyPr/>
          <a:lstStyle/>
          <a:p>
            <a:fld id="{9EA81597-8469-45AB-9E8C-F6F9AAA4CB39}" type="datetimeFigureOut">
              <a:rPr lang="en-IN" smtClean="0"/>
              <a:t>02-01-2024</a:t>
            </a:fld>
            <a:endParaRPr lang="en-IN"/>
          </a:p>
        </p:txBody>
      </p:sp>
      <p:sp>
        <p:nvSpPr>
          <p:cNvPr id="6" name="Footer Placeholder 5">
            <a:extLst>
              <a:ext uri="{FF2B5EF4-FFF2-40B4-BE49-F238E27FC236}">
                <a16:creationId xmlns:a16="http://schemas.microsoft.com/office/drawing/2014/main" id="{5FABFA70-7171-C41E-C232-73536C9335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9B7CE7-CDA1-7052-68B4-0FEF3FF3E7C8}"/>
              </a:ext>
            </a:extLst>
          </p:cNvPr>
          <p:cNvSpPr>
            <a:spLocks noGrp="1"/>
          </p:cNvSpPr>
          <p:nvPr>
            <p:ph type="sldNum" sz="quarter" idx="12"/>
          </p:nvPr>
        </p:nvSpPr>
        <p:spPr/>
        <p:txBody>
          <a:bodyPr/>
          <a:lstStyle/>
          <a:p>
            <a:fld id="{2ECDAE6F-71A2-436A-8AC9-BA10AF187917}" type="slidenum">
              <a:rPr lang="en-IN" smtClean="0"/>
              <a:t>‹#›</a:t>
            </a:fld>
            <a:endParaRPr lang="en-IN"/>
          </a:p>
        </p:txBody>
      </p:sp>
    </p:spTree>
    <p:extLst>
      <p:ext uri="{BB962C8B-B14F-4D97-AF65-F5344CB8AC3E}">
        <p14:creationId xmlns:p14="http://schemas.microsoft.com/office/powerpoint/2010/main" val="63735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EDFCD-BA4B-B36F-57A3-31AD17D81B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60DC1A-3F6C-0560-0755-E52533029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7B9F48-303F-A94F-1194-D3D54E58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A81597-8469-45AB-9E8C-F6F9AAA4CB39}" type="datetimeFigureOut">
              <a:rPr lang="en-IN" smtClean="0"/>
              <a:t>02-01-2024</a:t>
            </a:fld>
            <a:endParaRPr lang="en-IN"/>
          </a:p>
        </p:txBody>
      </p:sp>
      <p:sp>
        <p:nvSpPr>
          <p:cNvPr id="5" name="Footer Placeholder 4">
            <a:extLst>
              <a:ext uri="{FF2B5EF4-FFF2-40B4-BE49-F238E27FC236}">
                <a16:creationId xmlns:a16="http://schemas.microsoft.com/office/drawing/2014/main" id="{79944958-B852-D6BE-A3BB-9D3EF2C30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CEE0D6-0C8E-DB48-568F-9E7E82014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DAE6F-71A2-436A-8AC9-BA10AF187917}" type="slidenum">
              <a:rPr lang="en-IN" smtClean="0"/>
              <a:t>‹#›</a:t>
            </a:fld>
            <a:endParaRPr lang="en-IN"/>
          </a:p>
        </p:txBody>
      </p:sp>
    </p:spTree>
    <p:extLst>
      <p:ext uri="{BB962C8B-B14F-4D97-AF65-F5344CB8AC3E}">
        <p14:creationId xmlns:p14="http://schemas.microsoft.com/office/powerpoint/2010/main" val="305164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7B21-1810-2FDC-5C14-8FE70498D956}"/>
              </a:ext>
            </a:extLst>
          </p:cNvPr>
          <p:cNvSpPr>
            <a:spLocks noGrp="1"/>
          </p:cNvSpPr>
          <p:nvPr>
            <p:ph type="title"/>
          </p:nvPr>
        </p:nvSpPr>
        <p:spPr>
          <a:xfrm>
            <a:off x="686834" y="1153572"/>
            <a:ext cx="3200400" cy="4461163"/>
          </a:xfrm>
        </p:spPr>
        <p:txBody>
          <a:bodyPr>
            <a:normAutofit/>
          </a:bodyPr>
          <a:lstStyle/>
          <a:p>
            <a:r>
              <a:rPr lang="en-IN" b="1" dirty="0">
                <a:solidFill>
                  <a:srgbClr val="FFFFFF"/>
                </a:solidFill>
              </a:rPr>
              <a:t>Module 2 - Syllabus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F330013-CEDE-959A-8F54-E6EDCBB0DC63}"/>
              </a:ext>
            </a:extLst>
          </p:cNvPr>
          <p:cNvSpPr>
            <a:spLocks noGrp="1"/>
          </p:cNvSpPr>
          <p:nvPr>
            <p:ph idx="1"/>
          </p:nvPr>
        </p:nvSpPr>
        <p:spPr>
          <a:xfrm>
            <a:off x="4447308" y="591344"/>
            <a:ext cx="6906491" cy="5585619"/>
          </a:xfrm>
        </p:spPr>
        <p:txBody>
          <a:bodyPr anchor="ctr">
            <a:normAutofit/>
          </a:bodyPr>
          <a:lstStyle/>
          <a:p>
            <a:pPr marL="63500" marR="6985" indent="0">
              <a:spcAft>
                <a:spcPts val="80"/>
              </a:spcAft>
              <a:buNone/>
            </a:pPr>
            <a:endParaRPr lang="en-IN" sz="2400" b="1" dirty="0">
              <a:latin typeface="Times New Roman" panose="02020603050405020304" pitchFamily="18" charset="0"/>
              <a:cs typeface="Times New Roman" panose="02020603050405020304" pitchFamily="18" charset="0"/>
            </a:endParaRPr>
          </a:p>
          <a:p>
            <a:pPr marL="63500" marR="6985" indent="0">
              <a:spcAft>
                <a:spcPts val="80"/>
              </a:spcAft>
              <a:buNone/>
            </a:pPr>
            <a:r>
              <a:rPr lang="en-IN" sz="2400" b="1" dirty="0">
                <a:latin typeface="Times New Roman" panose="02020603050405020304" pitchFamily="18" charset="0"/>
                <a:cs typeface="Times New Roman" panose="02020603050405020304" pitchFamily="18" charset="0"/>
              </a:rPr>
              <a:t>Handling Big Data</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3500" marR="6985" indent="0" algn="just">
              <a:spcAft>
                <a:spcPts val="8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Distributed and parallel computing(map reduce) for Big Data, Introducing Hadoop, Cloud computing and Big Data, In-memory Computing Technology for Big Data.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0" marR="6985" indent="0">
              <a:spcAft>
                <a:spcPts val="80"/>
              </a:spcAft>
              <a:buNone/>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Hadoop Ecosystem</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3500" marR="6985" indent="0" algn="just">
              <a:spcAft>
                <a:spcPts val="8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Hadoop Ecosystem</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Hadoop Distributed File System, MapReduce, Hadoop YARN, Introducing HBase(</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db</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Combing HBase and HDFS, Hive(query language), Pig(script) and Pig Latin, Sqoop, Zookeeper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Flume, Ozie</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p>
        </p:txBody>
      </p:sp>
    </p:spTree>
    <p:extLst>
      <p:ext uri="{BB962C8B-B14F-4D97-AF65-F5344CB8AC3E}">
        <p14:creationId xmlns:p14="http://schemas.microsoft.com/office/powerpoint/2010/main" val="1340120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9DD01F-E1B0-F8DD-0376-BDDB701E4399}"/>
              </a:ext>
            </a:extLst>
          </p:cNvPr>
          <p:cNvSpPr>
            <a:spLocks noGrp="1"/>
          </p:cNvSpPr>
          <p:nvPr>
            <p:ph type="title"/>
          </p:nvPr>
        </p:nvSpPr>
        <p:spPr>
          <a:xfrm>
            <a:off x="630936" y="457200"/>
            <a:ext cx="4343400" cy="1929384"/>
          </a:xfrm>
        </p:spPr>
        <p:txBody>
          <a:bodyPr anchor="ctr">
            <a:normAutofit/>
          </a:bodyPr>
          <a:lstStyle/>
          <a:p>
            <a:r>
              <a:rPr lang="en-IN" sz="4800" dirty="0"/>
              <a:t>HDFS</a:t>
            </a: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with medium confidence">
            <a:extLst>
              <a:ext uri="{FF2B5EF4-FFF2-40B4-BE49-F238E27FC236}">
                <a16:creationId xmlns:a16="http://schemas.microsoft.com/office/drawing/2014/main" id="{2C9B325E-0D87-D355-9848-285C98DB4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 y="2959882"/>
            <a:ext cx="5468112" cy="2898099"/>
          </a:xfrm>
          <a:prstGeom prst="rect">
            <a:avLst/>
          </a:prstGeom>
        </p:spPr>
      </p:pic>
      <p:pic>
        <p:nvPicPr>
          <p:cNvPr id="5" name="Content Placeholder 4">
            <a:extLst>
              <a:ext uri="{FF2B5EF4-FFF2-40B4-BE49-F238E27FC236}">
                <a16:creationId xmlns:a16="http://schemas.microsoft.com/office/drawing/2014/main" id="{1970461C-AEF6-C228-3276-E15E94808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069245"/>
            <a:ext cx="5468112" cy="2679374"/>
          </a:xfrm>
          <a:prstGeom prst="rect">
            <a:avLst/>
          </a:prstGeom>
        </p:spPr>
      </p:pic>
    </p:spTree>
    <p:extLst>
      <p:ext uri="{BB962C8B-B14F-4D97-AF65-F5344CB8AC3E}">
        <p14:creationId xmlns:p14="http://schemas.microsoft.com/office/powerpoint/2010/main" val="426287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5D835-E81C-4419-C86A-60384EBF29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4107" y="1253331"/>
            <a:ext cx="7733705" cy="4351338"/>
          </a:xfrm>
        </p:spPr>
      </p:pic>
    </p:spTree>
    <p:extLst>
      <p:ext uri="{BB962C8B-B14F-4D97-AF65-F5344CB8AC3E}">
        <p14:creationId xmlns:p14="http://schemas.microsoft.com/office/powerpoint/2010/main" val="421391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F5E25-52CC-7FB1-3F6B-E99BF7E9B50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Map reduce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66D5AA7-31C6-4104-7839-A9BA6EF573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775222"/>
            <a:ext cx="5455917" cy="3300829"/>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application&#10;&#10;Description automatically generated">
            <a:extLst>
              <a:ext uri="{FF2B5EF4-FFF2-40B4-BE49-F238E27FC236}">
                <a16:creationId xmlns:a16="http://schemas.microsoft.com/office/drawing/2014/main" id="{A6EC1B0E-FF23-FAD9-E8DD-8059EE2CD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136676"/>
            <a:ext cx="5455917" cy="2577920"/>
          </a:xfrm>
          <a:prstGeom prst="rect">
            <a:avLst/>
          </a:prstGeom>
        </p:spPr>
      </p:pic>
    </p:spTree>
    <p:extLst>
      <p:ext uri="{BB962C8B-B14F-4D97-AF65-F5344CB8AC3E}">
        <p14:creationId xmlns:p14="http://schemas.microsoft.com/office/powerpoint/2010/main" val="53179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142A-B4C8-63BD-2E38-9FBC4639DE0D}"/>
              </a:ext>
            </a:extLst>
          </p:cNvPr>
          <p:cNvSpPr>
            <a:spLocks noGrp="1"/>
          </p:cNvSpPr>
          <p:nvPr>
            <p:ph type="title"/>
          </p:nvPr>
        </p:nvSpPr>
        <p:spPr/>
        <p:txBody>
          <a:bodyPr/>
          <a:lstStyle/>
          <a:p>
            <a:r>
              <a:rPr lang="en-IN" b="1" dirty="0"/>
              <a:t>Map Reduce Example</a:t>
            </a:r>
          </a:p>
        </p:txBody>
      </p:sp>
      <p:pic>
        <p:nvPicPr>
          <p:cNvPr id="5" name="Content Placeholder 4" descr="Diagram&#10;&#10;Description automatically generated">
            <a:extLst>
              <a:ext uri="{FF2B5EF4-FFF2-40B4-BE49-F238E27FC236}">
                <a16:creationId xmlns:a16="http://schemas.microsoft.com/office/drawing/2014/main" id="{C488585F-EDE4-3CC0-F276-C68D3E4578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8581" y="1825625"/>
            <a:ext cx="7714837" cy="4351338"/>
          </a:xfrm>
        </p:spPr>
      </p:pic>
    </p:spTree>
    <p:extLst>
      <p:ext uri="{BB962C8B-B14F-4D97-AF65-F5344CB8AC3E}">
        <p14:creationId xmlns:p14="http://schemas.microsoft.com/office/powerpoint/2010/main" val="2922843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1AE2-3495-9D5C-447D-3A1C8CB649C7}"/>
              </a:ext>
            </a:extLst>
          </p:cNvPr>
          <p:cNvSpPr>
            <a:spLocks noGrp="1"/>
          </p:cNvSpPr>
          <p:nvPr>
            <p:ph type="title"/>
          </p:nvPr>
        </p:nvSpPr>
        <p:spPr/>
        <p:txBody>
          <a:bodyPr/>
          <a:lstStyle/>
          <a:p>
            <a:r>
              <a:rPr lang="en-IN" dirty="0"/>
              <a:t>YARN(</a:t>
            </a:r>
            <a:r>
              <a:rPr lang="en-IN" sz="3600" b="0" i="0" u="none" strike="noStrike" baseline="0" dirty="0">
                <a:latin typeface="CIDFont+F1"/>
              </a:rPr>
              <a:t>Yet Another Resource Negotiator)</a:t>
            </a:r>
            <a:endParaRPr lang="en-IN" dirty="0"/>
          </a:p>
        </p:txBody>
      </p:sp>
      <p:pic>
        <p:nvPicPr>
          <p:cNvPr id="5" name="Content Placeholder 4" descr="Text&#10;&#10;Description automatically generated with low confidence">
            <a:extLst>
              <a:ext uri="{FF2B5EF4-FFF2-40B4-BE49-F238E27FC236}">
                <a16:creationId xmlns:a16="http://schemas.microsoft.com/office/drawing/2014/main" id="{BB7A8473-98F0-DE35-FE78-3ABA80783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5792" y="1825625"/>
            <a:ext cx="7780415" cy="4351338"/>
          </a:xfrm>
        </p:spPr>
      </p:pic>
    </p:spTree>
    <p:extLst>
      <p:ext uri="{BB962C8B-B14F-4D97-AF65-F5344CB8AC3E}">
        <p14:creationId xmlns:p14="http://schemas.microsoft.com/office/powerpoint/2010/main" val="126060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19DC-7FB0-D630-9499-B0127415066F}"/>
              </a:ext>
            </a:extLst>
          </p:cNvPr>
          <p:cNvSpPr>
            <a:spLocks noGrp="1"/>
          </p:cNvSpPr>
          <p:nvPr>
            <p:ph type="title"/>
          </p:nvPr>
        </p:nvSpPr>
        <p:spPr/>
        <p:txBody>
          <a:bodyPr/>
          <a:lstStyle/>
          <a:p>
            <a:r>
              <a:rPr lang="en-IN" sz="4400" b="1" dirty="0"/>
              <a:t>Parallel Computing and Distributed Computing</a:t>
            </a:r>
            <a:endParaRPr lang="en-IN" dirty="0"/>
          </a:p>
        </p:txBody>
      </p:sp>
      <p:sp>
        <p:nvSpPr>
          <p:cNvPr id="3" name="Content Placeholder 2">
            <a:extLst>
              <a:ext uri="{FF2B5EF4-FFF2-40B4-BE49-F238E27FC236}">
                <a16:creationId xmlns:a16="http://schemas.microsoft.com/office/drawing/2014/main" id="{0DD4DEBA-5DE5-8717-CA00-C25D463057BC}"/>
              </a:ext>
            </a:extLst>
          </p:cNvPr>
          <p:cNvSpPr>
            <a:spLocks noGrp="1"/>
          </p:cNvSpPr>
          <p:nvPr>
            <p:ph idx="1"/>
          </p:nvPr>
        </p:nvSpPr>
        <p:spPr/>
        <p:txBody>
          <a:bodyPr/>
          <a:lstStyle/>
          <a:p>
            <a:pPr marL="0" indent="0" algn="just">
              <a:buNone/>
            </a:pPr>
            <a:r>
              <a:rPr lang="en-IN" sz="2800" b="1" dirty="0"/>
              <a:t>Parallel Computing</a:t>
            </a:r>
            <a:endParaRPr lang="en-US" b="0" i="0" dirty="0">
              <a:effectLst/>
              <a:latin typeface="inter-regular"/>
            </a:endParaRPr>
          </a:p>
          <a:p>
            <a:pPr algn="just"/>
            <a:r>
              <a:rPr lang="en-US" b="0" i="0" dirty="0">
                <a:effectLst/>
                <a:latin typeface="inter-regular"/>
              </a:rPr>
              <a:t>A computer system may perform tasks according to human instructions. </a:t>
            </a:r>
          </a:p>
          <a:p>
            <a:pPr algn="just"/>
            <a:r>
              <a:rPr lang="en-US" b="0" i="0" dirty="0">
                <a:effectLst/>
                <a:latin typeface="inter-regular"/>
              </a:rPr>
              <a:t>A single processor executes only one task in the computer system, which is not an effective way.</a:t>
            </a:r>
          </a:p>
          <a:p>
            <a:pPr algn="just"/>
            <a:r>
              <a:rPr lang="en-US" b="0" i="0" dirty="0">
                <a:effectLst/>
                <a:latin typeface="inter-regular"/>
              </a:rPr>
              <a:t> Parallel computing solves this problem by allowing numerous processors to accomplish tasks simultaneously. </a:t>
            </a:r>
          </a:p>
          <a:p>
            <a:pPr algn="just"/>
            <a:r>
              <a:rPr lang="en-US" b="0" i="0" dirty="0">
                <a:solidFill>
                  <a:srgbClr val="333333"/>
                </a:solidFill>
                <a:effectLst/>
                <a:latin typeface="inter-regular"/>
              </a:rPr>
              <a:t>Modern computers support parallel processing to improve system performance.</a:t>
            </a:r>
            <a:endParaRPr lang="en-IN" dirty="0"/>
          </a:p>
        </p:txBody>
      </p:sp>
    </p:spTree>
    <p:extLst>
      <p:ext uri="{BB962C8B-B14F-4D97-AF65-F5344CB8AC3E}">
        <p14:creationId xmlns:p14="http://schemas.microsoft.com/office/powerpoint/2010/main" val="2623094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268D-1901-4B7F-4853-1ACF50B1AE0E}"/>
              </a:ext>
            </a:extLst>
          </p:cNvPr>
          <p:cNvSpPr>
            <a:spLocks noGrp="1"/>
          </p:cNvSpPr>
          <p:nvPr>
            <p:ph type="title"/>
          </p:nvPr>
        </p:nvSpPr>
        <p:spPr/>
        <p:txBody>
          <a:bodyPr/>
          <a:lstStyle/>
          <a:p>
            <a:r>
              <a:rPr lang="en-IN" sz="4400" b="1" dirty="0"/>
              <a:t>Parallel Computing and Distributed Computing</a:t>
            </a:r>
            <a:endParaRPr lang="en-IN" dirty="0"/>
          </a:p>
        </p:txBody>
      </p:sp>
      <p:sp>
        <p:nvSpPr>
          <p:cNvPr id="3" name="Content Placeholder 2">
            <a:extLst>
              <a:ext uri="{FF2B5EF4-FFF2-40B4-BE49-F238E27FC236}">
                <a16:creationId xmlns:a16="http://schemas.microsoft.com/office/drawing/2014/main" id="{532624DD-AA43-5CFD-7547-A8906A093274}"/>
              </a:ext>
            </a:extLst>
          </p:cNvPr>
          <p:cNvSpPr>
            <a:spLocks noGrp="1"/>
          </p:cNvSpPr>
          <p:nvPr>
            <p:ph idx="1"/>
          </p:nvPr>
        </p:nvSpPr>
        <p:spPr/>
        <p:txBody>
          <a:bodyPr/>
          <a:lstStyle/>
          <a:p>
            <a:pPr marL="0" indent="0" algn="just">
              <a:buNone/>
            </a:pPr>
            <a:r>
              <a:rPr lang="en-IN" sz="2800" b="1" dirty="0"/>
              <a:t>Distributed Computing</a:t>
            </a:r>
          </a:p>
          <a:p>
            <a:pPr algn="just"/>
            <a:r>
              <a:rPr lang="en-US" b="0" i="0" dirty="0">
                <a:effectLst/>
                <a:latin typeface="inter-regular"/>
              </a:rPr>
              <a:t>Distributed computing enables several computers to communicate with one another and achieve a goal.</a:t>
            </a:r>
          </a:p>
          <a:p>
            <a:pPr algn="just"/>
            <a:r>
              <a:rPr lang="en-US" b="0" i="0" dirty="0">
                <a:effectLst/>
                <a:latin typeface="inter-regular"/>
              </a:rPr>
              <a:t>All of these computers communicate and collaborate over the network. </a:t>
            </a:r>
          </a:p>
          <a:p>
            <a:pPr algn="just"/>
            <a:r>
              <a:rPr lang="en-US" b="0" i="0" dirty="0">
                <a:effectLst/>
                <a:latin typeface="inter-regular"/>
              </a:rPr>
              <a:t>Distributed computing is commonly used by organizations such as </a:t>
            </a:r>
            <a:r>
              <a:rPr lang="en-US" b="1" i="1" dirty="0">
                <a:effectLst/>
                <a:latin typeface="inter-bold"/>
              </a:rPr>
              <a:t>Facebook</a:t>
            </a:r>
            <a:r>
              <a:rPr lang="en-US" b="0" i="0" dirty="0">
                <a:effectLst/>
                <a:latin typeface="inter-regular"/>
              </a:rPr>
              <a:t> and </a:t>
            </a:r>
            <a:r>
              <a:rPr lang="en-US" b="1" i="1" dirty="0">
                <a:effectLst/>
                <a:latin typeface="inter-bold"/>
              </a:rPr>
              <a:t>Google</a:t>
            </a:r>
            <a:r>
              <a:rPr lang="en-US" b="0" i="0" dirty="0">
                <a:effectLst/>
                <a:latin typeface="inter-regular"/>
              </a:rPr>
              <a:t> that allow people to share resources.</a:t>
            </a:r>
          </a:p>
          <a:p>
            <a:pPr algn="just"/>
            <a:endParaRPr lang="en-IN" dirty="0"/>
          </a:p>
        </p:txBody>
      </p:sp>
    </p:spTree>
    <p:extLst>
      <p:ext uri="{BB962C8B-B14F-4D97-AF65-F5344CB8AC3E}">
        <p14:creationId xmlns:p14="http://schemas.microsoft.com/office/powerpoint/2010/main" val="3502746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CE19-F4A7-47FC-29D8-369C814DD70F}"/>
              </a:ext>
            </a:extLst>
          </p:cNvPr>
          <p:cNvSpPr>
            <a:spLocks noGrp="1"/>
          </p:cNvSpPr>
          <p:nvPr>
            <p:ph type="title"/>
          </p:nvPr>
        </p:nvSpPr>
        <p:spPr>
          <a:xfrm>
            <a:off x="838200" y="365125"/>
            <a:ext cx="10515600" cy="854075"/>
          </a:xfrm>
        </p:spPr>
        <p:txBody>
          <a:bodyPr>
            <a:normAutofit/>
          </a:bodyPr>
          <a:lstStyle/>
          <a:p>
            <a:pPr algn="ctr"/>
            <a:r>
              <a:rPr lang="en-US" sz="3600" b="1" dirty="0"/>
              <a:t>Distributed and Parallel Computing for Big Data</a:t>
            </a:r>
            <a:endParaRPr lang="en-IN" sz="3600" b="1" dirty="0"/>
          </a:p>
        </p:txBody>
      </p:sp>
      <p:sp>
        <p:nvSpPr>
          <p:cNvPr id="3" name="Content Placeholder 2">
            <a:extLst>
              <a:ext uri="{FF2B5EF4-FFF2-40B4-BE49-F238E27FC236}">
                <a16:creationId xmlns:a16="http://schemas.microsoft.com/office/drawing/2014/main" id="{404E1742-4E5F-0641-43FD-EAA88CDC58E0}"/>
              </a:ext>
            </a:extLst>
          </p:cNvPr>
          <p:cNvSpPr>
            <a:spLocks noGrp="1"/>
          </p:cNvSpPr>
          <p:nvPr>
            <p:ph idx="1"/>
          </p:nvPr>
        </p:nvSpPr>
        <p:spPr>
          <a:xfrm>
            <a:off x="838200" y="1148080"/>
            <a:ext cx="10515600" cy="5028883"/>
          </a:xfrm>
        </p:spPr>
        <p:txBody>
          <a:bodyPr>
            <a:normAutofit fontScale="62500" lnSpcReduction="20000"/>
          </a:bodyPr>
          <a:lstStyle/>
          <a:p>
            <a:pPr algn="just">
              <a:lnSpc>
                <a:spcPct val="150000"/>
              </a:lnSpc>
            </a:pPr>
            <a:r>
              <a:rPr lang="en-US" sz="3600" b="1" dirty="0"/>
              <a:t>Distributed computing </a:t>
            </a:r>
            <a:r>
              <a:rPr lang="en-US" sz="3600" dirty="0"/>
              <a:t>is a method in which </a:t>
            </a:r>
            <a:r>
              <a:rPr lang="en-US" sz="3600" b="1" dirty="0"/>
              <a:t>multiple computing resources </a:t>
            </a:r>
            <a:r>
              <a:rPr lang="en-US" sz="3600" dirty="0"/>
              <a:t>are </a:t>
            </a:r>
            <a:r>
              <a:rPr lang="en-US" sz="3600" b="1" dirty="0"/>
              <a:t>connected</a:t>
            </a:r>
            <a:r>
              <a:rPr lang="en-US" sz="3600" dirty="0"/>
              <a:t> in a </a:t>
            </a:r>
            <a:r>
              <a:rPr lang="en-US" sz="3600" b="1" dirty="0"/>
              <a:t>network</a:t>
            </a:r>
            <a:r>
              <a:rPr lang="en-US" sz="3600" dirty="0"/>
              <a:t> and </a:t>
            </a:r>
            <a:r>
              <a:rPr lang="en-US" sz="3600" b="1" dirty="0"/>
              <a:t>computing tasks </a:t>
            </a:r>
            <a:r>
              <a:rPr lang="en-US" sz="3600" dirty="0"/>
              <a:t>are </a:t>
            </a:r>
            <a:r>
              <a:rPr lang="en-US" sz="3600" b="1" dirty="0"/>
              <a:t>distributed</a:t>
            </a:r>
            <a:r>
              <a:rPr lang="en-US" sz="3600" dirty="0"/>
              <a:t> across the resources, thereby increasing the computing power. </a:t>
            </a:r>
            <a:r>
              <a:rPr lang="en-US" sz="3600" b="1" dirty="0"/>
              <a:t>Distributed computing </a:t>
            </a:r>
            <a:r>
              <a:rPr lang="en-US" sz="3600" dirty="0"/>
              <a:t>is </a:t>
            </a:r>
            <a:r>
              <a:rPr lang="en-US" sz="3600" b="1" dirty="0"/>
              <a:t>faster</a:t>
            </a:r>
            <a:r>
              <a:rPr lang="en-US" sz="3600" dirty="0"/>
              <a:t> and more </a:t>
            </a:r>
            <a:r>
              <a:rPr lang="en-US" sz="3600" b="1" dirty="0"/>
              <a:t>efficient</a:t>
            </a:r>
            <a:r>
              <a:rPr lang="en-US" sz="3600" dirty="0"/>
              <a:t> than</a:t>
            </a:r>
            <a:r>
              <a:rPr lang="en-US" sz="3600" b="1" dirty="0"/>
              <a:t> traditional computing</a:t>
            </a:r>
            <a:r>
              <a:rPr lang="en-US" sz="3600" dirty="0"/>
              <a:t>, and, hence, of immense value when it comes to processing a huge amount of data in a limited time.</a:t>
            </a:r>
          </a:p>
          <a:p>
            <a:pPr algn="just">
              <a:lnSpc>
                <a:spcPct val="150000"/>
              </a:lnSpc>
            </a:pPr>
            <a:r>
              <a:rPr lang="en-US" sz="3600" dirty="0"/>
              <a:t>To carry out </a:t>
            </a:r>
            <a:r>
              <a:rPr lang="en-US" sz="3600" b="1" dirty="0"/>
              <a:t>complex computations</a:t>
            </a:r>
            <a:r>
              <a:rPr lang="en-US" sz="3600" dirty="0"/>
              <a:t>, the processing power of a standalone personal computer can also be enhanced by </a:t>
            </a:r>
            <a:r>
              <a:rPr lang="en-US" sz="3600" b="1" dirty="0"/>
              <a:t>adding multiple processing units</a:t>
            </a:r>
            <a:r>
              <a:rPr lang="en-US" sz="3600" dirty="0"/>
              <a:t>, which can carry out the processing of a </a:t>
            </a:r>
            <a:r>
              <a:rPr lang="en-US" sz="3600" b="1" dirty="0"/>
              <a:t>complex task </a:t>
            </a:r>
            <a:r>
              <a:rPr lang="en-US" sz="3600" dirty="0"/>
              <a:t>by </a:t>
            </a:r>
            <a:r>
              <a:rPr lang="en-US" sz="3600" b="1" dirty="0"/>
              <a:t>breaking it up into sub-tasks</a:t>
            </a:r>
            <a:r>
              <a:rPr lang="en-US" sz="3600" dirty="0"/>
              <a:t>, and carrying out individual sub-tasks simultaneously. Such systems are often termed as </a:t>
            </a:r>
            <a:r>
              <a:rPr lang="en-US" sz="3600" b="1" dirty="0"/>
              <a:t>parallel systems</a:t>
            </a:r>
            <a:r>
              <a:rPr lang="en-US" sz="3600" dirty="0"/>
              <a:t>. The greater the processing power, the faster the computing.</a:t>
            </a:r>
          </a:p>
          <a:p>
            <a:endParaRPr lang="en-IN" dirty="0"/>
          </a:p>
        </p:txBody>
      </p:sp>
    </p:spTree>
    <p:extLst>
      <p:ext uri="{BB962C8B-B14F-4D97-AF65-F5344CB8AC3E}">
        <p14:creationId xmlns:p14="http://schemas.microsoft.com/office/powerpoint/2010/main" val="64224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21D6-0E2C-22F9-4880-CA9F8D767A7B}"/>
              </a:ext>
            </a:extLst>
          </p:cNvPr>
          <p:cNvSpPr>
            <a:spLocks noGrp="1"/>
          </p:cNvSpPr>
          <p:nvPr>
            <p:ph type="title"/>
          </p:nvPr>
        </p:nvSpPr>
        <p:spPr/>
        <p:txBody>
          <a:bodyPr>
            <a:normAutofit/>
          </a:bodyPr>
          <a:lstStyle/>
          <a:p>
            <a:pPr algn="ctr"/>
            <a:r>
              <a:rPr lang="en-US" sz="4000" b="1" dirty="0"/>
              <a:t>Distributed and Parallel Computing for Big Data</a:t>
            </a:r>
            <a:endParaRPr lang="en-IN" sz="4000" dirty="0"/>
          </a:p>
        </p:txBody>
      </p:sp>
      <p:graphicFrame>
        <p:nvGraphicFramePr>
          <p:cNvPr id="4" name="Table 3">
            <a:extLst>
              <a:ext uri="{FF2B5EF4-FFF2-40B4-BE49-F238E27FC236}">
                <a16:creationId xmlns:a16="http://schemas.microsoft.com/office/drawing/2014/main" id="{B581EB42-8809-DE61-6017-579332B39279}"/>
              </a:ext>
            </a:extLst>
          </p:cNvPr>
          <p:cNvGraphicFramePr>
            <a:graphicFrameLocks noGrp="1"/>
          </p:cNvGraphicFramePr>
          <p:nvPr>
            <p:extLst>
              <p:ext uri="{D42A27DB-BD31-4B8C-83A1-F6EECF244321}">
                <p14:modId xmlns:p14="http://schemas.microsoft.com/office/powerpoint/2010/main" val="3571950803"/>
              </p:ext>
            </p:extLst>
          </p:nvPr>
        </p:nvGraphicFramePr>
        <p:xfrm>
          <a:off x="838200" y="1950720"/>
          <a:ext cx="10805160" cy="4450080"/>
        </p:xfrm>
        <a:graphic>
          <a:graphicData uri="http://schemas.openxmlformats.org/drawingml/2006/table">
            <a:tbl>
              <a:tblPr firstRow="1" bandRow="1">
                <a:tableStyleId>{5C22544A-7EE6-4342-B048-85BDC9FD1C3A}</a:tableStyleId>
              </a:tblPr>
              <a:tblGrid>
                <a:gridCol w="5402580">
                  <a:extLst>
                    <a:ext uri="{9D8B030D-6E8A-4147-A177-3AD203B41FA5}">
                      <a16:colId xmlns:a16="http://schemas.microsoft.com/office/drawing/2014/main" val="20000"/>
                    </a:ext>
                  </a:extLst>
                </a:gridCol>
                <a:gridCol w="5402580">
                  <a:extLst>
                    <a:ext uri="{9D8B030D-6E8A-4147-A177-3AD203B41FA5}">
                      <a16:colId xmlns:a16="http://schemas.microsoft.com/office/drawing/2014/main" val="20001"/>
                    </a:ext>
                  </a:extLst>
                </a:gridCol>
              </a:tblGrid>
              <a:tr h="488887">
                <a:tc>
                  <a:txBody>
                    <a:bodyPr/>
                    <a:lstStyle/>
                    <a:p>
                      <a:pPr algn="ctr"/>
                      <a:r>
                        <a:rPr lang="en-US" sz="2800" dirty="0"/>
                        <a:t>Distributed Computing System</a:t>
                      </a:r>
                      <a:endParaRPr lang="en-US" sz="2800" dirty="0">
                        <a:latin typeface="Century" pitchFamily="18" charset="0"/>
                      </a:endParaRPr>
                    </a:p>
                  </a:txBody>
                  <a:tcPr/>
                </a:tc>
                <a:tc>
                  <a:txBody>
                    <a:bodyPr/>
                    <a:lstStyle/>
                    <a:p>
                      <a:pPr algn="ctr"/>
                      <a:r>
                        <a:rPr lang="en-US" sz="2800" u="none" strike="noStrike" kern="1200" baseline="0" dirty="0"/>
                        <a:t>Parallel Computing System</a:t>
                      </a:r>
                      <a:endParaRPr lang="en-US" sz="2800" dirty="0">
                        <a:latin typeface="Century" pitchFamily="18" charset="0"/>
                      </a:endParaRPr>
                    </a:p>
                  </a:txBody>
                  <a:tcPr/>
                </a:tc>
                <a:extLst>
                  <a:ext uri="{0D108BD9-81ED-4DB2-BD59-A6C34878D82A}">
                    <a16:rowId xmlns:a16="http://schemas.microsoft.com/office/drawing/2014/main" val="10000"/>
                  </a:ext>
                </a:extLst>
              </a:tr>
              <a:tr h="1099996">
                <a:tc>
                  <a:txBody>
                    <a:bodyPr/>
                    <a:lstStyle/>
                    <a:p>
                      <a:pPr algn="just"/>
                      <a:r>
                        <a:rPr lang="en-US" sz="2400" u="none" strike="noStrike" kern="1200" baseline="0" dirty="0"/>
                        <a:t>An independent, autonomous system connected in a network for accomplishing specific tasks</a:t>
                      </a:r>
                      <a:endParaRPr lang="en-US" sz="2400" dirty="0">
                        <a:latin typeface="Century" pitchFamily="18" charset="0"/>
                      </a:endParaRPr>
                    </a:p>
                  </a:txBody>
                  <a:tcPr/>
                </a:tc>
                <a:tc>
                  <a:txBody>
                    <a:bodyPr/>
                    <a:lstStyle/>
                    <a:p>
                      <a:pPr algn="just"/>
                      <a:r>
                        <a:rPr lang="en-US" sz="2400" u="none" strike="noStrike" kern="1200" baseline="0" dirty="0"/>
                        <a:t>A computer system with several</a:t>
                      </a:r>
                    </a:p>
                    <a:p>
                      <a:pPr algn="just"/>
                      <a:r>
                        <a:rPr lang="en-US" sz="2400" u="none" strike="noStrike" kern="1200" baseline="0" dirty="0"/>
                        <a:t>processing units attached to it</a:t>
                      </a:r>
                      <a:endParaRPr lang="en-US" sz="2400" dirty="0">
                        <a:latin typeface="Century" pitchFamily="18" charset="0"/>
                      </a:endParaRPr>
                    </a:p>
                  </a:txBody>
                  <a:tcPr/>
                </a:tc>
                <a:extLst>
                  <a:ext uri="{0D108BD9-81ED-4DB2-BD59-A6C34878D82A}">
                    <a16:rowId xmlns:a16="http://schemas.microsoft.com/office/drawing/2014/main" val="10001"/>
                  </a:ext>
                </a:extLst>
              </a:tr>
              <a:tr h="1099996">
                <a:tc>
                  <a:txBody>
                    <a:bodyPr/>
                    <a:lstStyle/>
                    <a:p>
                      <a:pPr algn="just"/>
                      <a:r>
                        <a:rPr lang="en-US" sz="2400" u="none" strike="noStrike" kern="1200" baseline="0" dirty="0"/>
                        <a:t>Coordination is possible between</a:t>
                      </a:r>
                    </a:p>
                    <a:p>
                      <a:pPr algn="just"/>
                      <a:r>
                        <a:rPr lang="en-US" sz="2400" u="none" strike="noStrike" kern="1200" baseline="0" dirty="0"/>
                        <a:t>connected computers that have</a:t>
                      </a:r>
                    </a:p>
                    <a:p>
                      <a:pPr algn="just"/>
                      <a:r>
                        <a:rPr lang="en-US" sz="2400" u="none" strike="noStrike" kern="1200" baseline="0" dirty="0"/>
                        <a:t>their own memory and CPU</a:t>
                      </a:r>
                      <a:endParaRPr lang="en-US" sz="2400" dirty="0">
                        <a:latin typeface="Century" pitchFamily="18" charset="0"/>
                      </a:endParaRPr>
                    </a:p>
                  </a:txBody>
                  <a:tcPr/>
                </a:tc>
                <a:tc>
                  <a:txBody>
                    <a:bodyPr/>
                    <a:lstStyle/>
                    <a:p>
                      <a:pPr algn="just"/>
                      <a:r>
                        <a:rPr lang="en-US" sz="2400" u="none" strike="noStrike" kern="1200" baseline="0" dirty="0"/>
                        <a:t>A common shared memory can be directly accessed by every processing</a:t>
                      </a:r>
                    </a:p>
                    <a:p>
                      <a:pPr algn="just"/>
                      <a:r>
                        <a:rPr lang="en-US" sz="2400" u="none" strike="noStrike" kern="1200" baseline="0" dirty="0"/>
                        <a:t>unit in a network</a:t>
                      </a:r>
                      <a:endParaRPr lang="en-US" sz="2400" dirty="0">
                        <a:latin typeface="Century" pitchFamily="18" charset="0"/>
                      </a:endParaRPr>
                    </a:p>
                  </a:txBody>
                  <a:tcPr/>
                </a:tc>
                <a:extLst>
                  <a:ext uri="{0D108BD9-81ED-4DB2-BD59-A6C34878D82A}">
                    <a16:rowId xmlns:a16="http://schemas.microsoft.com/office/drawing/2014/main" val="10002"/>
                  </a:ext>
                </a:extLst>
              </a:tr>
              <a:tr h="1425921">
                <a:tc>
                  <a:txBody>
                    <a:bodyPr/>
                    <a:lstStyle/>
                    <a:p>
                      <a:pPr algn="just"/>
                      <a:r>
                        <a:rPr lang="en-US" sz="2400" u="none" strike="noStrike" kern="1200" baseline="0" dirty="0"/>
                        <a:t>Loose coupling of computers connected in a network that provides</a:t>
                      </a:r>
                    </a:p>
                    <a:p>
                      <a:pPr algn="just"/>
                      <a:r>
                        <a:rPr lang="en-US" sz="2400" u="none" strike="noStrike" kern="1200" baseline="0" dirty="0"/>
                        <a:t>access to data and remotely located</a:t>
                      </a:r>
                    </a:p>
                    <a:p>
                      <a:pPr algn="just"/>
                      <a:r>
                        <a:rPr lang="en-US" sz="2400" u="none" strike="noStrike" kern="1200" baseline="0" dirty="0"/>
                        <a:t>Resources</a:t>
                      </a:r>
                      <a:endParaRPr lang="en-US" sz="2400" dirty="0">
                        <a:latin typeface="Century" pitchFamily="18" charset="0"/>
                      </a:endParaRPr>
                    </a:p>
                  </a:txBody>
                  <a:tcPr/>
                </a:tc>
                <a:tc>
                  <a:txBody>
                    <a:bodyPr/>
                    <a:lstStyle/>
                    <a:p>
                      <a:pPr algn="just"/>
                      <a:r>
                        <a:rPr lang="en-US" sz="2400" u="none" strike="noStrike" kern="1200" baseline="0" dirty="0"/>
                        <a:t>Tight coupling of processing resources that are used for solving a single, complex problem</a:t>
                      </a:r>
                      <a:endParaRPr lang="en-US" sz="2400" dirty="0">
                        <a:latin typeface="Century"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0648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9677-6DB8-5D9B-D93B-7F4C9BD2443F}"/>
              </a:ext>
            </a:extLst>
          </p:cNvPr>
          <p:cNvSpPr>
            <a:spLocks noGrp="1"/>
          </p:cNvSpPr>
          <p:nvPr>
            <p:ph type="title"/>
          </p:nvPr>
        </p:nvSpPr>
        <p:spPr/>
        <p:txBody>
          <a:bodyPr>
            <a:normAutofit/>
          </a:bodyPr>
          <a:lstStyle/>
          <a:p>
            <a:pPr algn="ctr"/>
            <a:r>
              <a:rPr lang="en-IN" sz="3600" b="1" dirty="0"/>
              <a:t>Distributed Computing and Parallel Computing</a:t>
            </a:r>
          </a:p>
        </p:txBody>
      </p:sp>
      <p:sp>
        <p:nvSpPr>
          <p:cNvPr id="3" name="Content Placeholder 2">
            <a:extLst>
              <a:ext uri="{FF2B5EF4-FFF2-40B4-BE49-F238E27FC236}">
                <a16:creationId xmlns:a16="http://schemas.microsoft.com/office/drawing/2014/main" id="{6CD36EFD-5405-C12B-B550-9EB407CA34F0}"/>
              </a:ext>
            </a:extLst>
          </p:cNvPr>
          <p:cNvSpPr>
            <a:spLocks noGrp="1"/>
          </p:cNvSpPr>
          <p:nvPr>
            <p:ph idx="1"/>
          </p:nvPr>
        </p:nvSpPr>
        <p:spPr/>
        <p:txBody>
          <a:bodyPr>
            <a:normAutofit fontScale="92500" lnSpcReduction="10000"/>
          </a:bodyPr>
          <a:lstStyle/>
          <a:p>
            <a:pPr marL="0" indent="0" algn="just">
              <a:buNone/>
            </a:pPr>
            <a:r>
              <a:rPr lang="en-IN" b="1" dirty="0"/>
              <a:t>Parallel Computing</a:t>
            </a:r>
          </a:p>
          <a:p>
            <a:pPr algn="just"/>
            <a:r>
              <a:rPr lang="en-US" dirty="0">
                <a:solidFill>
                  <a:srgbClr val="273239"/>
                </a:solidFill>
                <a:latin typeface="urw-din"/>
              </a:rPr>
              <a:t>M</a:t>
            </a:r>
            <a:r>
              <a:rPr lang="en-US" b="0" i="0" dirty="0">
                <a:solidFill>
                  <a:srgbClr val="273239"/>
                </a:solidFill>
                <a:effectLst/>
                <a:latin typeface="urw-din"/>
              </a:rPr>
              <a:t>ultiple processors performs multiple tasks assigned to them simultaneously.</a:t>
            </a:r>
            <a:endParaRPr lang="en-IN" b="0" i="0" dirty="0">
              <a:solidFill>
                <a:srgbClr val="273239"/>
              </a:solidFill>
              <a:effectLst/>
              <a:latin typeface="urw-din"/>
            </a:endParaRPr>
          </a:p>
          <a:p>
            <a:pPr algn="just"/>
            <a:r>
              <a:rPr lang="en-US" b="0" i="0" dirty="0">
                <a:solidFill>
                  <a:srgbClr val="273239"/>
                </a:solidFill>
                <a:effectLst/>
                <a:latin typeface="urw-din"/>
              </a:rPr>
              <a:t>Memory in parallel systems can either be shared or distributed.</a:t>
            </a:r>
            <a:endParaRPr lang="en-IN" dirty="0">
              <a:solidFill>
                <a:srgbClr val="273239"/>
              </a:solidFill>
              <a:latin typeface="urw-din"/>
            </a:endParaRPr>
          </a:p>
          <a:p>
            <a:pPr algn="just"/>
            <a:r>
              <a:rPr lang="en-US" b="0" i="0" dirty="0">
                <a:solidFill>
                  <a:srgbClr val="273239"/>
                </a:solidFill>
                <a:effectLst/>
                <a:latin typeface="urw-din"/>
              </a:rPr>
              <a:t>Parallel computing provides concurrency and saves time and money.</a:t>
            </a:r>
          </a:p>
          <a:p>
            <a:pPr marL="0" indent="0" algn="just">
              <a:buNone/>
            </a:pPr>
            <a:r>
              <a:rPr lang="en-US" b="1" dirty="0">
                <a:solidFill>
                  <a:srgbClr val="273239"/>
                </a:solidFill>
                <a:latin typeface="urw-din"/>
              </a:rPr>
              <a:t>Distributed Computing</a:t>
            </a:r>
          </a:p>
          <a:p>
            <a:pPr algn="just"/>
            <a:r>
              <a:rPr lang="en-US" dirty="0">
                <a:solidFill>
                  <a:srgbClr val="273239"/>
                </a:solidFill>
                <a:latin typeface="urw-din"/>
              </a:rPr>
              <a:t>M</a:t>
            </a:r>
            <a:r>
              <a:rPr lang="en-US" b="0" i="0" dirty="0">
                <a:solidFill>
                  <a:srgbClr val="273239"/>
                </a:solidFill>
                <a:effectLst/>
                <a:latin typeface="urw-din"/>
              </a:rPr>
              <a:t>ultiple autonomous computers which seems to the user as single system.</a:t>
            </a:r>
          </a:p>
          <a:p>
            <a:pPr algn="just"/>
            <a:r>
              <a:rPr lang="en-US" dirty="0">
                <a:solidFill>
                  <a:srgbClr val="273239"/>
                </a:solidFill>
                <a:latin typeface="urw-din"/>
              </a:rPr>
              <a:t>T</a:t>
            </a:r>
            <a:r>
              <a:rPr lang="en-US" b="0" i="0" dirty="0">
                <a:solidFill>
                  <a:srgbClr val="273239"/>
                </a:solidFill>
                <a:effectLst/>
                <a:latin typeface="urw-din"/>
              </a:rPr>
              <a:t>here is no shared memory and computers communicate with each other through message passing.</a:t>
            </a:r>
          </a:p>
          <a:p>
            <a:pPr algn="just"/>
            <a:r>
              <a:rPr lang="en-US" dirty="0">
                <a:solidFill>
                  <a:srgbClr val="273239"/>
                </a:solidFill>
                <a:latin typeface="urw-din"/>
              </a:rPr>
              <a:t>A</a:t>
            </a:r>
            <a:r>
              <a:rPr lang="en-US" b="0" i="0" dirty="0">
                <a:solidFill>
                  <a:srgbClr val="273239"/>
                </a:solidFill>
                <a:effectLst/>
                <a:latin typeface="urw-din"/>
              </a:rPr>
              <a:t> single task is divided among different computers.</a:t>
            </a:r>
            <a:endParaRPr lang="en-IN" dirty="0"/>
          </a:p>
        </p:txBody>
      </p:sp>
    </p:spTree>
    <p:extLst>
      <p:ext uri="{BB962C8B-B14F-4D97-AF65-F5344CB8AC3E}">
        <p14:creationId xmlns:p14="http://schemas.microsoft.com/office/powerpoint/2010/main" val="2671272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4A3AAF-5497-98D4-3FBD-15932F47C90A}"/>
              </a:ext>
            </a:extLst>
          </p:cNvPr>
          <p:cNvSpPr>
            <a:spLocks noGrp="1"/>
          </p:cNvSpPr>
          <p:nvPr>
            <p:ph type="title"/>
          </p:nvPr>
        </p:nvSpPr>
        <p:spPr>
          <a:xfrm>
            <a:off x="686834" y="1153572"/>
            <a:ext cx="3200400" cy="4461163"/>
          </a:xfrm>
        </p:spPr>
        <p:txBody>
          <a:bodyPr>
            <a:normAutofit/>
          </a:bodyPr>
          <a:lstStyle/>
          <a:p>
            <a:r>
              <a:rPr lang="en-IN" b="1">
                <a:solidFill>
                  <a:srgbClr val="FFFFFF"/>
                </a:solidFill>
              </a:rPr>
              <a:t>Schedule – Sec 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D72B87E-28F2-8FE0-1B36-DDD6E59D5B32}"/>
              </a:ext>
            </a:extLst>
          </p:cNvPr>
          <p:cNvSpPr>
            <a:spLocks noGrp="1"/>
          </p:cNvSpPr>
          <p:nvPr>
            <p:ph idx="1"/>
          </p:nvPr>
        </p:nvSpPr>
        <p:spPr>
          <a:xfrm>
            <a:off x="4447308" y="591344"/>
            <a:ext cx="6906491" cy="5585619"/>
          </a:xfrm>
        </p:spPr>
        <p:txBody>
          <a:bodyPr anchor="ctr">
            <a:normAutofit/>
          </a:bodyPr>
          <a:lstStyle/>
          <a:p>
            <a:r>
              <a:rPr lang="en-IN" b="1" dirty="0"/>
              <a:t>Mid 1 Exam</a:t>
            </a:r>
          </a:p>
          <a:p>
            <a:pPr marL="0" indent="0">
              <a:buNone/>
            </a:pPr>
            <a:r>
              <a:rPr lang="en-IN" b="1" dirty="0"/>
              <a:t>Date</a:t>
            </a:r>
            <a:r>
              <a:rPr lang="en-IN" dirty="0"/>
              <a:t> – 08-01-2024(Monday) </a:t>
            </a:r>
          </a:p>
          <a:p>
            <a:pPr marL="0" indent="0">
              <a:buNone/>
            </a:pPr>
            <a:r>
              <a:rPr lang="en-IN" b="1" dirty="0"/>
              <a:t>Venue</a:t>
            </a:r>
            <a:r>
              <a:rPr lang="en-IN" dirty="0"/>
              <a:t> – B407</a:t>
            </a:r>
          </a:p>
          <a:p>
            <a:pPr marL="0" indent="0">
              <a:buNone/>
            </a:pPr>
            <a:r>
              <a:rPr lang="en-IN" b="1" dirty="0"/>
              <a:t>Time</a:t>
            </a:r>
            <a:r>
              <a:rPr lang="en-IN" dirty="0"/>
              <a:t> – 8:30 A.M.</a:t>
            </a:r>
          </a:p>
          <a:p>
            <a:pPr marL="0" indent="0">
              <a:buNone/>
            </a:pPr>
            <a:r>
              <a:rPr lang="en-IN" b="1" dirty="0"/>
              <a:t>Syllabus</a:t>
            </a:r>
            <a:r>
              <a:rPr lang="en-IN" dirty="0"/>
              <a:t> – Module 1 and Module 2(Till </a:t>
            </a:r>
            <a:r>
              <a:rPr lang="en-IN">
                <a:effectLst/>
                <a:ea typeface="Times New Roman" panose="02020603050405020304" pitchFamily="18" charset="0"/>
                <a:cs typeface="Times New Roman" panose="02020603050405020304" pitchFamily="18" charset="0"/>
              </a:rPr>
              <a:t>In-memory Computing Technology for Big Data Concept)</a:t>
            </a:r>
            <a:endParaRPr lang="en-IN" dirty="0">
              <a:cs typeface="Times New Roman" panose="02020603050405020304" pitchFamily="18" charset="0"/>
            </a:endParaRPr>
          </a:p>
        </p:txBody>
      </p:sp>
    </p:spTree>
    <p:extLst>
      <p:ext uri="{BB962C8B-B14F-4D97-AF65-F5344CB8AC3E}">
        <p14:creationId xmlns:p14="http://schemas.microsoft.com/office/powerpoint/2010/main" val="1284868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20A62E-6B8F-88D2-EA18-2080D9005E29}"/>
              </a:ext>
            </a:extLst>
          </p:cNvPr>
          <p:cNvSpPr>
            <a:spLocks noGrp="1"/>
          </p:cNvSpPr>
          <p:nvPr>
            <p:ph type="title"/>
          </p:nvPr>
        </p:nvSpPr>
        <p:spPr>
          <a:xfrm>
            <a:off x="643467" y="321734"/>
            <a:ext cx="10905066" cy="1135737"/>
          </a:xfrm>
        </p:spPr>
        <p:txBody>
          <a:bodyPr>
            <a:normAutofit/>
          </a:bodyPr>
          <a:lstStyle/>
          <a:p>
            <a:r>
              <a:rPr lang="en-IN" sz="3600" dirty="0">
                <a:effectLst/>
                <a:latin typeface="Calibri(headings)"/>
                <a:ea typeface="Times New Roman" panose="02020603050405020304" pitchFamily="18" charset="0"/>
                <a:cs typeface="Times New Roman" panose="02020603050405020304" pitchFamily="18" charset="0"/>
              </a:rPr>
              <a:t>Distributed and parallel computing for Big Data</a:t>
            </a:r>
            <a:endParaRPr lang="en-IN" sz="3600" dirty="0">
              <a:latin typeface="Calibri(headings)"/>
            </a:endParaRPr>
          </a:p>
        </p:txBody>
      </p:sp>
      <p:sp>
        <p:nvSpPr>
          <p:cNvPr id="3" name="Content Placeholder 2">
            <a:extLst>
              <a:ext uri="{FF2B5EF4-FFF2-40B4-BE49-F238E27FC236}">
                <a16:creationId xmlns:a16="http://schemas.microsoft.com/office/drawing/2014/main" id="{742C8ADE-EA8C-5C92-DC95-03A1085AB742}"/>
              </a:ext>
            </a:extLst>
          </p:cNvPr>
          <p:cNvSpPr>
            <a:spLocks noGrp="1"/>
          </p:cNvSpPr>
          <p:nvPr>
            <p:ph idx="1"/>
          </p:nvPr>
        </p:nvSpPr>
        <p:spPr>
          <a:xfrm>
            <a:off x="643469" y="1782981"/>
            <a:ext cx="4008384" cy="4393982"/>
          </a:xfrm>
        </p:spPr>
        <p:txBody>
          <a:bodyPr>
            <a:normAutofit lnSpcReduction="10000"/>
          </a:bodyPr>
          <a:lstStyle/>
          <a:p>
            <a:pPr algn="just"/>
            <a:endParaRPr lang="en-IN" sz="2400" dirty="0"/>
          </a:p>
          <a:p>
            <a:pPr algn="just"/>
            <a:r>
              <a:rPr lang="en-IN" sz="2400" dirty="0">
                <a:latin typeface="urw-din"/>
              </a:rPr>
              <a:t>In distributed computing, </a:t>
            </a:r>
            <a:r>
              <a:rPr lang="en-IN" sz="2400" b="1" dirty="0">
                <a:latin typeface="urw-din"/>
              </a:rPr>
              <a:t>multiple resources </a:t>
            </a:r>
            <a:r>
              <a:rPr lang="en-IN" sz="2400" dirty="0">
                <a:latin typeface="urw-din"/>
              </a:rPr>
              <a:t>are connected in a network and </a:t>
            </a:r>
            <a:r>
              <a:rPr lang="en-IN" sz="2400" b="1" dirty="0">
                <a:latin typeface="urw-din"/>
              </a:rPr>
              <a:t>computing tasks </a:t>
            </a:r>
            <a:r>
              <a:rPr lang="en-IN" sz="2400" dirty="0">
                <a:latin typeface="urw-din"/>
              </a:rPr>
              <a:t>are distributed across these resources.</a:t>
            </a:r>
          </a:p>
          <a:p>
            <a:pPr algn="just">
              <a:buFontTx/>
              <a:buChar char="-"/>
            </a:pPr>
            <a:r>
              <a:rPr lang="en-IN" sz="2400" dirty="0">
                <a:latin typeface="urw-din"/>
              </a:rPr>
              <a:t>increases the speed </a:t>
            </a:r>
          </a:p>
          <a:p>
            <a:pPr algn="just">
              <a:buFontTx/>
              <a:buChar char="-"/>
            </a:pPr>
            <a:r>
              <a:rPr lang="en-IN" sz="2400" dirty="0">
                <a:latin typeface="urw-din"/>
              </a:rPr>
              <a:t>Increases the efficiency</a:t>
            </a:r>
          </a:p>
          <a:p>
            <a:pPr algn="just">
              <a:buFontTx/>
              <a:buChar char="-"/>
            </a:pPr>
            <a:r>
              <a:rPr lang="en-IN" sz="2400" dirty="0">
                <a:latin typeface="urw-din"/>
              </a:rPr>
              <a:t>More suitable to process huge amounts of data in a limited time</a:t>
            </a:r>
          </a:p>
        </p:txBody>
      </p:sp>
      <p:grpSp>
        <p:nvGrpSpPr>
          <p:cNvPr id="58" name="Group 4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1" name="Isosceles Triangle 5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Diagram&#10;&#10;Description automatically generated">
            <a:extLst>
              <a:ext uri="{FF2B5EF4-FFF2-40B4-BE49-F238E27FC236}">
                <a16:creationId xmlns:a16="http://schemas.microsoft.com/office/drawing/2014/main" id="{CA41E230-E534-712F-8711-1B08C64D3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20" y="2275560"/>
            <a:ext cx="6253212" cy="3376734"/>
          </a:xfrm>
          <a:prstGeom prst="rect">
            <a:avLst/>
          </a:prstGeom>
        </p:spPr>
      </p:pic>
      <p:grpSp>
        <p:nvGrpSpPr>
          <p:cNvPr id="54" name="Group 5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5" name="Rectangle 5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8336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33604-213F-318A-20FF-2421CF4F86A9}"/>
              </a:ext>
            </a:extLst>
          </p:cNvPr>
          <p:cNvSpPr>
            <a:spLocks noGrp="1"/>
          </p:cNvSpPr>
          <p:nvPr>
            <p:ph type="title"/>
          </p:nvPr>
        </p:nvSpPr>
        <p:spPr>
          <a:xfrm>
            <a:off x="643467" y="321734"/>
            <a:ext cx="10905066" cy="1135737"/>
          </a:xfrm>
        </p:spPr>
        <p:txBody>
          <a:bodyPr>
            <a:normAutofit/>
          </a:bodyPr>
          <a:lstStyle/>
          <a:p>
            <a:r>
              <a:rPr lang="en-IN" sz="3600" dirty="0">
                <a:effectLst/>
                <a:latin typeface="Calibri(headings)"/>
                <a:ea typeface="Times New Roman" panose="02020603050405020304" pitchFamily="18" charset="0"/>
                <a:cs typeface="Times New Roman" panose="02020603050405020304" pitchFamily="18" charset="0"/>
              </a:rPr>
              <a:t>Distributed and parallel computing for Big Data</a:t>
            </a:r>
            <a:endParaRPr lang="en-IN" sz="3600" dirty="0">
              <a:latin typeface="Calibri(headings)"/>
              <a:cs typeface="Times New Roman" panose="02020603050405020304" pitchFamily="18" charset="0"/>
            </a:endParaRPr>
          </a:p>
        </p:txBody>
      </p:sp>
      <p:sp>
        <p:nvSpPr>
          <p:cNvPr id="3" name="Content Placeholder 2">
            <a:extLst>
              <a:ext uri="{FF2B5EF4-FFF2-40B4-BE49-F238E27FC236}">
                <a16:creationId xmlns:a16="http://schemas.microsoft.com/office/drawing/2014/main" id="{B9C5A2DD-7CF6-62CD-94E7-B1E76447D02B}"/>
              </a:ext>
            </a:extLst>
          </p:cNvPr>
          <p:cNvSpPr>
            <a:spLocks noGrp="1"/>
          </p:cNvSpPr>
          <p:nvPr>
            <p:ph idx="1"/>
          </p:nvPr>
        </p:nvSpPr>
        <p:spPr>
          <a:xfrm>
            <a:off x="643469" y="1782981"/>
            <a:ext cx="4008384" cy="4393982"/>
          </a:xfrm>
        </p:spPr>
        <p:txBody>
          <a:bodyPr>
            <a:normAutofit/>
          </a:bodyPr>
          <a:lstStyle/>
          <a:p>
            <a:pPr algn="just"/>
            <a:endParaRPr lang="en-IN" sz="2000" dirty="0"/>
          </a:p>
          <a:p>
            <a:pPr algn="just"/>
            <a:r>
              <a:rPr lang="en-IN" sz="2000" dirty="0">
                <a:latin typeface="urw-din"/>
              </a:rPr>
              <a:t>Improves the </a:t>
            </a:r>
            <a:r>
              <a:rPr lang="en-IN" sz="2000" b="1" dirty="0">
                <a:latin typeface="urw-din"/>
              </a:rPr>
              <a:t>processing capability </a:t>
            </a:r>
            <a:r>
              <a:rPr lang="en-IN" sz="2000" dirty="0">
                <a:latin typeface="urw-din"/>
              </a:rPr>
              <a:t>of a computer system is to </a:t>
            </a:r>
            <a:r>
              <a:rPr lang="en-IN" sz="2000" b="1" dirty="0">
                <a:latin typeface="urw-din"/>
              </a:rPr>
              <a:t>add computational resources </a:t>
            </a:r>
            <a:r>
              <a:rPr lang="en-IN" sz="2000" dirty="0">
                <a:latin typeface="urw-din"/>
              </a:rPr>
              <a:t>to it.</a:t>
            </a:r>
          </a:p>
          <a:p>
            <a:pPr algn="just"/>
            <a:r>
              <a:rPr lang="en-IN" sz="2000" dirty="0">
                <a:latin typeface="urw-din"/>
              </a:rPr>
              <a:t>Divide </a:t>
            </a:r>
            <a:r>
              <a:rPr lang="en-IN" sz="2000" b="1" dirty="0">
                <a:latin typeface="urw-din"/>
              </a:rPr>
              <a:t>complex computations </a:t>
            </a:r>
            <a:r>
              <a:rPr lang="en-IN" sz="2000" dirty="0">
                <a:latin typeface="urw-din"/>
              </a:rPr>
              <a:t>into </a:t>
            </a:r>
            <a:r>
              <a:rPr lang="en-IN" sz="2000" b="1" dirty="0">
                <a:latin typeface="urw-din"/>
              </a:rPr>
              <a:t>subtasks</a:t>
            </a:r>
            <a:r>
              <a:rPr lang="en-IN" sz="2000" dirty="0">
                <a:latin typeface="urw-din"/>
              </a:rPr>
              <a:t> – to </a:t>
            </a:r>
            <a:r>
              <a:rPr lang="en-IN" sz="2000" b="1" dirty="0">
                <a:latin typeface="urw-din"/>
              </a:rPr>
              <a:t>handle processing units individually </a:t>
            </a:r>
            <a:r>
              <a:rPr lang="en-IN" sz="2000" dirty="0">
                <a:latin typeface="urw-din"/>
              </a:rPr>
              <a:t>that are running in parallel.</a:t>
            </a:r>
          </a:p>
          <a:p>
            <a:pPr algn="just"/>
            <a:r>
              <a:rPr lang="en-IN" sz="2000" dirty="0">
                <a:latin typeface="urw-din"/>
              </a:rPr>
              <a:t>In short, processing capability will increase with the increase in the level of parallelism.</a:t>
            </a:r>
          </a:p>
        </p:txBody>
      </p:sp>
      <p:grpSp>
        <p:nvGrpSpPr>
          <p:cNvPr id="19"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3C789AD4-6B01-D8C8-6AB5-C78CF6D06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20" y="2384991"/>
            <a:ext cx="6253212" cy="315787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046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1E808-DD60-6467-0CFB-BB993880D537}"/>
              </a:ext>
            </a:extLst>
          </p:cNvPr>
          <p:cNvSpPr>
            <a:spLocks noGrp="1"/>
          </p:cNvSpPr>
          <p:nvPr>
            <p:ph type="title"/>
          </p:nvPr>
        </p:nvSpPr>
        <p:spPr>
          <a:xfrm>
            <a:off x="686834" y="1153572"/>
            <a:ext cx="3200400" cy="4461163"/>
          </a:xfrm>
        </p:spPr>
        <p:txBody>
          <a:bodyPr>
            <a:normAutofit/>
          </a:bodyPr>
          <a:lstStyle/>
          <a:p>
            <a:r>
              <a:rPr lang="en-IN" sz="3600" b="0" i="0" u="none" strike="noStrike" baseline="0"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Big Data Processing Techniques</a:t>
            </a:r>
            <a:endParaRPr lang="en-IN" sz="3600"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EAD557D-70D2-EF0C-FB3C-1338F01099CE}"/>
              </a:ext>
            </a:extLst>
          </p:cNvPr>
          <p:cNvSpPr>
            <a:spLocks noGrp="1"/>
          </p:cNvSpPr>
          <p:nvPr>
            <p:ph idx="1"/>
          </p:nvPr>
        </p:nvSpPr>
        <p:spPr>
          <a:xfrm>
            <a:off x="4447308" y="591344"/>
            <a:ext cx="6906491" cy="5585619"/>
          </a:xfrm>
        </p:spPr>
        <p:txBody>
          <a:bodyPr anchor="ctr">
            <a:normAutofit/>
          </a:bodyPr>
          <a:lstStyle/>
          <a:p>
            <a:pPr algn="just"/>
            <a:r>
              <a:rPr lang="en-US" sz="2400" b="0" i="0" u="none" strike="noStrike" baseline="0" dirty="0">
                <a:ea typeface="Cambria" panose="02040503050406030204" pitchFamily="18" charset="0"/>
              </a:rPr>
              <a:t>With the increase in data, forcing organizations to adopt a data analysis strategy that can be used for analyzing the entire data in a very short time.</a:t>
            </a:r>
          </a:p>
          <a:p>
            <a:pPr algn="just"/>
            <a:r>
              <a:rPr lang="en-US" sz="2400" b="0" i="0" u="none" strike="noStrike" baseline="0" dirty="0">
                <a:ea typeface="Cambria" panose="02040503050406030204" pitchFamily="18" charset="0"/>
              </a:rPr>
              <a:t>Done by powerful h</a:t>
            </a:r>
            <a:r>
              <a:rPr lang="en-US" sz="2400" dirty="0">
                <a:ea typeface="Cambria" panose="02040503050406030204" pitchFamily="18" charset="0"/>
              </a:rPr>
              <a:t>ardware</a:t>
            </a:r>
            <a:r>
              <a:rPr lang="en-US" sz="2400" b="0" i="0" u="none" strike="noStrike" baseline="0" dirty="0">
                <a:ea typeface="Cambria" panose="02040503050406030204" pitchFamily="18" charset="0"/>
              </a:rPr>
              <a:t> components and new s</a:t>
            </a:r>
            <a:r>
              <a:rPr lang="en-US" sz="2400" dirty="0">
                <a:ea typeface="Cambria" panose="02040503050406030204" pitchFamily="18" charset="0"/>
              </a:rPr>
              <a:t>oftware </a:t>
            </a:r>
            <a:r>
              <a:rPr lang="en-US" sz="2400" b="0" i="0" u="none" strike="noStrike" baseline="0" dirty="0">
                <a:ea typeface="Cambria" panose="02040503050406030204" pitchFamily="18" charset="0"/>
              </a:rPr>
              <a:t>programs.</a:t>
            </a:r>
          </a:p>
          <a:p>
            <a:endParaRPr lang="en-US" sz="2400" dirty="0">
              <a:ea typeface="Cambria" panose="02040503050406030204" pitchFamily="18" charset="0"/>
            </a:endParaRPr>
          </a:p>
          <a:p>
            <a:pPr marL="0" indent="0">
              <a:buNone/>
            </a:pPr>
            <a:r>
              <a:rPr lang="en-US" sz="2400" b="0" i="0" u="none" strike="noStrike" baseline="0" dirty="0">
                <a:ea typeface="Cambria" panose="02040503050406030204" pitchFamily="18" charset="0"/>
              </a:rPr>
              <a:t>The procedure followed by the s</a:t>
            </a:r>
            <a:r>
              <a:rPr lang="en-US" sz="2400" dirty="0">
                <a:ea typeface="Cambria" panose="02040503050406030204" pitchFamily="18" charset="0"/>
              </a:rPr>
              <a:t>oftware</a:t>
            </a:r>
            <a:r>
              <a:rPr lang="en-US" sz="2400" b="0" i="0" u="none" strike="noStrike" baseline="0" dirty="0">
                <a:ea typeface="Cambria" panose="02040503050406030204" pitchFamily="18" charset="0"/>
              </a:rPr>
              <a:t> applications are:</a:t>
            </a:r>
          </a:p>
          <a:p>
            <a:pPr marL="0" indent="0">
              <a:buNone/>
            </a:pPr>
            <a:r>
              <a:rPr lang="en-US" sz="2400" b="0" i="0" u="none" strike="noStrike" baseline="0" dirty="0">
                <a:ea typeface="Cambria" panose="02040503050406030204" pitchFamily="18" charset="0"/>
              </a:rPr>
              <a:t>1)Break up the given task</a:t>
            </a:r>
          </a:p>
          <a:p>
            <a:pPr marL="0" indent="0">
              <a:buNone/>
            </a:pPr>
            <a:r>
              <a:rPr lang="en-IN" sz="2400" b="0" i="0" u="none" strike="noStrike" baseline="0" dirty="0">
                <a:ea typeface="Cambria" panose="02040503050406030204" pitchFamily="18" charset="0"/>
              </a:rPr>
              <a:t>2)Surveying the available resources</a:t>
            </a:r>
          </a:p>
          <a:p>
            <a:pPr marL="0" indent="0">
              <a:buNone/>
            </a:pPr>
            <a:r>
              <a:rPr lang="en-US" sz="2400" b="0" i="0" u="none" strike="noStrike" baseline="0" dirty="0">
                <a:ea typeface="Cambria" panose="02040503050406030204" pitchFamily="18" charset="0"/>
              </a:rPr>
              <a:t>3)Assigning the subtask to the nodes</a:t>
            </a:r>
          </a:p>
          <a:p>
            <a:endParaRPr lang="en-IN" sz="2400" dirty="0"/>
          </a:p>
        </p:txBody>
      </p:sp>
    </p:spTree>
    <p:extLst>
      <p:ext uri="{BB962C8B-B14F-4D97-AF65-F5344CB8AC3E}">
        <p14:creationId xmlns:p14="http://schemas.microsoft.com/office/powerpoint/2010/main" val="2079065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6D10614E-DA2F-9E7A-FB4A-50C0417491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35583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EF3D-EFC0-A6CA-16FC-AB049EE73B20}"/>
              </a:ext>
            </a:extLst>
          </p:cNvPr>
          <p:cNvSpPr>
            <a:spLocks noGrp="1"/>
          </p:cNvSpPr>
          <p:nvPr>
            <p:ph type="title"/>
          </p:nvPr>
        </p:nvSpPr>
        <p:spPr>
          <a:xfrm>
            <a:off x="4965430" y="629268"/>
            <a:ext cx="6586491" cy="1286160"/>
          </a:xfrm>
        </p:spPr>
        <p:txBody>
          <a:bodyPr anchor="b">
            <a:normAutofit/>
          </a:bodyPr>
          <a:lstStyle/>
          <a:p>
            <a:r>
              <a:rPr lang="en-IN" sz="3700" b="1"/>
              <a:t>Distributed Computing Technique for Processing Large Data</a:t>
            </a:r>
          </a:p>
        </p:txBody>
      </p:sp>
      <p:sp>
        <p:nvSpPr>
          <p:cNvPr id="3" name="Content Placeholder 2">
            <a:extLst>
              <a:ext uri="{FF2B5EF4-FFF2-40B4-BE49-F238E27FC236}">
                <a16:creationId xmlns:a16="http://schemas.microsoft.com/office/drawing/2014/main" id="{15E7773B-612D-18A7-3F5B-FE194FC73577}"/>
              </a:ext>
            </a:extLst>
          </p:cNvPr>
          <p:cNvSpPr>
            <a:spLocks noGrp="1"/>
          </p:cNvSpPr>
          <p:nvPr>
            <p:ph idx="1"/>
          </p:nvPr>
        </p:nvSpPr>
        <p:spPr>
          <a:xfrm>
            <a:off x="4965431" y="2115118"/>
            <a:ext cx="6586489" cy="4108702"/>
          </a:xfrm>
        </p:spPr>
        <p:txBody>
          <a:bodyPr>
            <a:normAutofit lnSpcReduction="10000"/>
          </a:bodyPr>
          <a:lstStyle/>
          <a:p>
            <a:pPr algn="just"/>
            <a:r>
              <a:rPr lang="en-IN" sz="1800" dirty="0"/>
              <a:t>Nodes are arranged within a system along with the elements that form the core of computing resources i.e., </a:t>
            </a:r>
            <a:r>
              <a:rPr lang="en-IN" sz="1800" dirty="0" err="1"/>
              <a:t>CPU,memory,disks</a:t>
            </a:r>
            <a:r>
              <a:rPr lang="en-IN" sz="1800" dirty="0"/>
              <a:t> etc</a:t>
            </a:r>
          </a:p>
          <a:p>
            <a:pPr algn="just"/>
            <a:r>
              <a:rPr lang="en-IN" sz="1800" dirty="0"/>
              <a:t>As Big data systems require higher scale requirements , these nodes are more beneficial for adding scalability to Big Data environment.</a:t>
            </a:r>
          </a:p>
          <a:p>
            <a:pPr marL="0" indent="0" algn="just">
              <a:buNone/>
            </a:pPr>
            <a:r>
              <a:rPr lang="en-IN" sz="1800" b="1" dirty="0"/>
              <a:t>Scalability</a:t>
            </a:r>
          </a:p>
          <a:p>
            <a:pPr algn="just"/>
            <a:r>
              <a:rPr lang="en-IN" sz="1800" dirty="0"/>
              <a:t>With added scalability, more amount of data can be accommodated efficiently and flexibly.</a:t>
            </a:r>
          </a:p>
          <a:p>
            <a:pPr algn="just"/>
            <a:r>
              <a:rPr lang="en-IN" sz="1800" dirty="0"/>
              <a:t>Distributed computing technique makes use of </a:t>
            </a:r>
            <a:r>
              <a:rPr lang="en-IN" sz="1800" b="1" dirty="0"/>
              <a:t>Virtualization</a:t>
            </a:r>
            <a:r>
              <a:rPr lang="en-IN" sz="1800" dirty="0"/>
              <a:t> and </a:t>
            </a:r>
            <a:r>
              <a:rPr lang="en-IN" sz="1800" b="1" dirty="0"/>
              <a:t>Load</a:t>
            </a:r>
            <a:r>
              <a:rPr lang="en-IN" sz="1800" dirty="0"/>
              <a:t> </a:t>
            </a:r>
            <a:r>
              <a:rPr lang="en-IN" sz="1800" b="1" dirty="0"/>
              <a:t>balancing</a:t>
            </a:r>
            <a:r>
              <a:rPr lang="en-IN" sz="1800" dirty="0"/>
              <a:t> features.</a:t>
            </a:r>
          </a:p>
          <a:p>
            <a:pPr algn="just"/>
            <a:r>
              <a:rPr lang="en-IN" sz="1800" b="1" dirty="0"/>
              <a:t>Virtualization</a:t>
            </a:r>
            <a:r>
              <a:rPr lang="en-IN" sz="1800" dirty="0"/>
              <a:t> feature creates a virtual environment – hardware platform, storage device and OS are included.</a:t>
            </a:r>
          </a:p>
          <a:p>
            <a:pPr algn="just"/>
            <a:r>
              <a:rPr lang="en-IN" sz="1800" dirty="0"/>
              <a:t>The sharing of workload across various systems throughout the network to manage the load is known as </a:t>
            </a:r>
            <a:r>
              <a:rPr lang="en-IN" sz="1800" b="1" dirty="0"/>
              <a:t>Load balancing</a:t>
            </a:r>
            <a:r>
              <a:rPr lang="en-IN" sz="1800" dirty="0"/>
              <a:t>.</a:t>
            </a:r>
          </a:p>
        </p:txBody>
      </p:sp>
      <p:pic>
        <p:nvPicPr>
          <p:cNvPr id="5" name="Picture 4">
            <a:extLst>
              <a:ext uri="{FF2B5EF4-FFF2-40B4-BE49-F238E27FC236}">
                <a16:creationId xmlns:a16="http://schemas.microsoft.com/office/drawing/2014/main" id="{9E7BF98F-23D7-2056-B71A-3590CAEC510D}"/>
              </a:ext>
            </a:extLst>
          </p:cNvPr>
          <p:cNvPicPr>
            <a:picLocks noChangeAspect="1"/>
          </p:cNvPicPr>
          <p:nvPr/>
        </p:nvPicPr>
        <p:blipFill rotWithShape="1">
          <a:blip r:embed="rId2"/>
          <a:srcRect l="13521" r="4845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1F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30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A119143D-5AC4-4FC8-3980-FC1C7B4EDA31}"/>
              </a:ext>
            </a:extLst>
          </p:cNvPr>
          <p:cNvPicPr>
            <a:picLocks noChangeAspect="1"/>
          </p:cNvPicPr>
          <p:nvPr/>
        </p:nvPicPr>
        <p:blipFill rotWithShape="1">
          <a:blip r:embed="rId2"/>
          <a:srcRect/>
          <a:stretch/>
        </p:blipFill>
        <p:spPr>
          <a:xfrm>
            <a:off x="20" y="10"/>
            <a:ext cx="12191981" cy="6857990"/>
          </a:xfrm>
          <a:prstGeom prst="rect">
            <a:avLst/>
          </a:prstGeom>
        </p:spPr>
      </p:pic>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2C504F-7538-AEEA-D77A-69AFEB9248E3}"/>
              </a:ext>
            </a:extLst>
          </p:cNvPr>
          <p:cNvSpPr>
            <a:spLocks noGrp="1"/>
          </p:cNvSpPr>
          <p:nvPr>
            <p:ph type="title"/>
          </p:nvPr>
        </p:nvSpPr>
        <p:spPr>
          <a:xfrm>
            <a:off x="643466" y="321734"/>
            <a:ext cx="6891187" cy="1135737"/>
          </a:xfrm>
        </p:spPr>
        <p:txBody>
          <a:bodyPr>
            <a:normAutofit/>
          </a:bodyPr>
          <a:lstStyle/>
          <a:p>
            <a:r>
              <a:rPr lang="en-IN" sz="3600" b="1" dirty="0"/>
              <a:t>Parallel Computing Techniques</a:t>
            </a:r>
          </a:p>
        </p:txBody>
      </p:sp>
      <p:sp>
        <p:nvSpPr>
          <p:cNvPr id="3" name="Content Placeholder 2">
            <a:extLst>
              <a:ext uri="{FF2B5EF4-FFF2-40B4-BE49-F238E27FC236}">
                <a16:creationId xmlns:a16="http://schemas.microsoft.com/office/drawing/2014/main" id="{5E974E3F-DD3A-0227-8FF5-3D7AA272AB39}"/>
              </a:ext>
            </a:extLst>
          </p:cNvPr>
          <p:cNvSpPr>
            <a:spLocks noGrp="1"/>
          </p:cNvSpPr>
          <p:nvPr>
            <p:ph idx="1"/>
          </p:nvPr>
        </p:nvSpPr>
        <p:spPr>
          <a:xfrm>
            <a:off x="507030" y="1060555"/>
            <a:ext cx="6891187" cy="4998403"/>
          </a:xfrm>
        </p:spPr>
        <p:txBody>
          <a:bodyPr>
            <a:normAutofit/>
          </a:bodyPr>
          <a:lstStyle/>
          <a:p>
            <a:pPr marL="0" indent="0">
              <a:buNone/>
            </a:pPr>
            <a:r>
              <a:rPr lang="en-IN" sz="1600" b="0" i="0" u="none" strike="noStrike" baseline="0" dirty="0"/>
              <a:t>1</a:t>
            </a:r>
            <a:r>
              <a:rPr lang="en-IN" sz="1600" b="1" i="0" u="none" strike="noStrike" baseline="0" dirty="0"/>
              <a:t>) </a:t>
            </a:r>
            <a:r>
              <a:rPr lang="en-IN" sz="1800" b="1" i="0" u="none" strike="noStrike" baseline="0" dirty="0"/>
              <a:t>Cluster or Grid Computing</a:t>
            </a:r>
          </a:p>
          <a:p>
            <a:pPr algn="just"/>
            <a:r>
              <a:rPr lang="en-IN" sz="1800" dirty="0"/>
              <a:t>P</a:t>
            </a:r>
            <a:r>
              <a:rPr lang="en-IN" sz="1800" b="0" i="0" u="none" strike="noStrike" baseline="0" dirty="0"/>
              <a:t>rimarily used in Hadoop.</a:t>
            </a:r>
          </a:p>
          <a:p>
            <a:pPr algn="just"/>
            <a:r>
              <a:rPr lang="en-US" sz="1800" dirty="0"/>
              <a:t>B</a:t>
            </a:r>
            <a:r>
              <a:rPr lang="en-US" sz="1800" b="0" i="0" u="none" strike="noStrike" baseline="0" dirty="0"/>
              <a:t>ased on a connection of multiple servers in a network(clusters)</a:t>
            </a:r>
          </a:p>
          <a:p>
            <a:pPr algn="just"/>
            <a:r>
              <a:rPr lang="en-US" sz="1800" dirty="0"/>
              <a:t>S</a:t>
            </a:r>
            <a:r>
              <a:rPr lang="en-US" sz="1800" b="0" i="0" u="none" strike="noStrike" baseline="0" dirty="0"/>
              <a:t>ervers share the workload among them.</a:t>
            </a:r>
          </a:p>
          <a:p>
            <a:pPr algn="just"/>
            <a:r>
              <a:rPr lang="en-US" sz="1800" dirty="0"/>
              <a:t>O</a:t>
            </a:r>
            <a:r>
              <a:rPr lang="en-US" sz="1800" b="0" i="0" u="none" strike="noStrike" baseline="0" dirty="0"/>
              <a:t>verall cost may be very high.</a:t>
            </a:r>
          </a:p>
          <a:p>
            <a:endParaRPr lang="en-US" sz="1600" dirty="0"/>
          </a:p>
          <a:p>
            <a:pPr marL="0" indent="0" algn="just">
              <a:buNone/>
            </a:pPr>
            <a:r>
              <a:rPr lang="en-US" sz="1600" b="0" i="0" u="none" strike="noStrike" baseline="0" dirty="0"/>
              <a:t>2)</a:t>
            </a:r>
            <a:r>
              <a:rPr lang="en-US" sz="1800" b="1" i="0" u="none" strike="noStrike" baseline="0" dirty="0"/>
              <a:t>Massively Parallel Processing(MPP)</a:t>
            </a:r>
          </a:p>
          <a:p>
            <a:pPr algn="just"/>
            <a:r>
              <a:rPr lang="en-IN" sz="1800" dirty="0"/>
              <a:t>U</a:t>
            </a:r>
            <a:r>
              <a:rPr lang="en-IN" sz="1800" b="0" i="0" u="none" strike="noStrike" baseline="0" dirty="0"/>
              <a:t>sed in data warehouses.</a:t>
            </a:r>
          </a:p>
          <a:p>
            <a:pPr algn="just"/>
            <a:r>
              <a:rPr lang="en-US" sz="1800" b="0" i="0" u="none" strike="noStrike" baseline="0" dirty="0"/>
              <a:t>Single machine working as a grid is used in the MPP platform.</a:t>
            </a:r>
          </a:p>
          <a:p>
            <a:pPr algn="just"/>
            <a:r>
              <a:rPr lang="en-US" sz="1800" b="0" i="0" u="none" strike="noStrike" baseline="0" dirty="0"/>
              <a:t>Capable of handling the storage, memory and computing activities.</a:t>
            </a:r>
          </a:p>
          <a:p>
            <a:pPr algn="just"/>
            <a:r>
              <a:rPr lang="en-US" sz="1800" b="0" i="0" u="none" strike="noStrike" baseline="0" dirty="0"/>
              <a:t>Software written specifically for MPP platform is used for optimization.</a:t>
            </a:r>
          </a:p>
          <a:p>
            <a:pPr algn="just"/>
            <a:r>
              <a:rPr lang="en-US" sz="1800" b="0" i="0" u="none" strike="noStrike" baseline="0" dirty="0"/>
              <a:t>MPP platforms, EMC Greenplum, </a:t>
            </a:r>
            <a:r>
              <a:rPr lang="en-US" sz="1800" b="0" i="0" u="none" strike="noStrike" baseline="0" dirty="0" err="1"/>
              <a:t>ParAccel</a:t>
            </a:r>
            <a:r>
              <a:rPr lang="en-US" sz="1800" b="0" i="0" u="none" strike="noStrike" baseline="0" dirty="0"/>
              <a:t> , suited for high-value use cases.</a:t>
            </a:r>
          </a:p>
          <a:p>
            <a:pPr algn="just"/>
            <a:endParaRPr lang="en-IN" sz="1800" b="0" i="0" u="none" strike="noStrike" baseline="0" dirty="0"/>
          </a:p>
          <a:p>
            <a:pPr algn="just"/>
            <a:endParaRPr lang="en-IN" sz="1800" b="0" i="0" u="none" strike="noStrike" baseline="0" dirty="0"/>
          </a:p>
          <a:p>
            <a:endParaRPr lang="en-IN" sz="1600" dirty="0"/>
          </a:p>
        </p:txBody>
      </p:sp>
      <p:grpSp>
        <p:nvGrpSpPr>
          <p:cNvPr id="26" name="Group 2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95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89AD10-82F6-7541-13A6-643D78264716}"/>
              </a:ext>
            </a:extLst>
          </p:cNvPr>
          <p:cNvSpPr>
            <a:spLocks noGrp="1"/>
          </p:cNvSpPr>
          <p:nvPr>
            <p:ph type="title"/>
          </p:nvPr>
        </p:nvSpPr>
        <p:spPr>
          <a:xfrm>
            <a:off x="643466" y="321734"/>
            <a:ext cx="6891187" cy="1135737"/>
          </a:xfrm>
        </p:spPr>
        <p:txBody>
          <a:bodyPr>
            <a:normAutofit/>
          </a:bodyPr>
          <a:lstStyle/>
          <a:p>
            <a:r>
              <a:rPr lang="en-IN" sz="3600" b="1"/>
              <a:t>Parallel Computing Techniques</a:t>
            </a:r>
            <a:endParaRPr lang="en-IN" sz="3600"/>
          </a:p>
        </p:txBody>
      </p:sp>
      <p:sp>
        <p:nvSpPr>
          <p:cNvPr id="3" name="Content Placeholder 2">
            <a:extLst>
              <a:ext uri="{FF2B5EF4-FFF2-40B4-BE49-F238E27FC236}">
                <a16:creationId xmlns:a16="http://schemas.microsoft.com/office/drawing/2014/main" id="{0A42A272-D88B-59F1-7BD1-22E97DC9C006}"/>
              </a:ext>
            </a:extLst>
          </p:cNvPr>
          <p:cNvSpPr>
            <a:spLocks noGrp="1"/>
          </p:cNvSpPr>
          <p:nvPr>
            <p:ph idx="1"/>
          </p:nvPr>
        </p:nvSpPr>
        <p:spPr>
          <a:xfrm>
            <a:off x="643467" y="1782981"/>
            <a:ext cx="6891187" cy="4393982"/>
          </a:xfrm>
        </p:spPr>
        <p:txBody>
          <a:bodyPr>
            <a:normAutofit fontScale="92500" lnSpcReduction="10000"/>
          </a:bodyPr>
          <a:lstStyle/>
          <a:p>
            <a:pPr marL="0" indent="0">
              <a:buNone/>
            </a:pPr>
            <a:endParaRPr lang="en-US" sz="2000" b="0" i="0" u="none" strike="noStrike" baseline="0" dirty="0">
              <a:latin typeface="Cambria" panose="02040503050406030204" pitchFamily="18" charset="0"/>
            </a:endParaRPr>
          </a:p>
          <a:p>
            <a:pPr marL="0" indent="0">
              <a:buNone/>
            </a:pPr>
            <a:endParaRPr lang="en-US" sz="2000" dirty="0">
              <a:latin typeface="Cambria" panose="02040503050406030204" pitchFamily="18" charset="0"/>
            </a:endParaRPr>
          </a:p>
          <a:p>
            <a:pPr marL="0" indent="0">
              <a:buNone/>
            </a:pPr>
            <a:r>
              <a:rPr lang="en-US" sz="2000" b="0" i="0" u="none" strike="noStrike" baseline="0" dirty="0"/>
              <a:t>3) </a:t>
            </a:r>
            <a:r>
              <a:rPr lang="en-US" sz="2000" b="1" i="0" u="none" strike="noStrike" baseline="0" dirty="0"/>
              <a:t>High Performance Computing(HPC)</a:t>
            </a:r>
          </a:p>
          <a:p>
            <a:pPr algn="just"/>
            <a:r>
              <a:rPr lang="en-GB" sz="2200" dirty="0"/>
              <a:t>Simultaneous use of supercomputers and parallel processing techniques for solving intricate computation problems</a:t>
            </a:r>
            <a:endParaRPr lang="en-US" sz="2200" b="1" i="0" u="none" strike="noStrike" baseline="0" dirty="0"/>
          </a:p>
          <a:p>
            <a:pPr algn="just"/>
            <a:r>
              <a:rPr lang="en-US" sz="2200" b="0" i="0" u="none" strike="noStrike" baseline="0" dirty="0"/>
              <a:t>Offer high performance and scalability by using IMC.</a:t>
            </a:r>
          </a:p>
          <a:p>
            <a:pPr algn="just"/>
            <a:r>
              <a:rPr lang="en-US" sz="2200" b="0" i="0" u="none" strike="noStrike" baseline="0" dirty="0"/>
              <a:t>Suitable for processing floating point data at high speeds.</a:t>
            </a:r>
          </a:p>
          <a:p>
            <a:pPr algn="just"/>
            <a:r>
              <a:rPr lang="en-GB" sz="2200" dirty="0"/>
              <a:t>used for performing research activities and cracking advanced problems through computer simulation, modelling and analysis. </a:t>
            </a:r>
            <a:endParaRPr lang="en-US" sz="2000" b="0" i="0" u="none" strike="noStrike" baseline="0" dirty="0"/>
          </a:p>
          <a:p>
            <a:pPr algn="just"/>
            <a:r>
              <a:rPr lang="en-US" sz="2000" b="0" i="0" u="none" strike="noStrike" baseline="0" dirty="0"/>
              <a:t>Used in research and business organization where the result is more valuable than the cost or where strategic importance of project is of high priority.</a:t>
            </a:r>
          </a:p>
          <a:p>
            <a:pPr marL="0" indent="0">
              <a:buNone/>
            </a:pPr>
            <a:endParaRPr lang="en-IN" sz="2000" dirty="0"/>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D0D4B0-F886-0DC7-26B1-6A58E6139ED6}"/>
              </a:ext>
            </a:extLst>
          </p:cNvPr>
          <p:cNvPicPr>
            <a:picLocks noChangeAspect="1"/>
          </p:cNvPicPr>
          <p:nvPr/>
        </p:nvPicPr>
        <p:blipFill rotWithShape="1">
          <a:blip r:embed="rId2"/>
          <a:srcRect r="66534" b="-445"/>
          <a:stretch/>
        </p:blipFill>
        <p:spPr>
          <a:xfrm>
            <a:off x="8129873" y="10"/>
            <a:ext cx="4062128" cy="6857990"/>
          </a:xfrm>
          <a:prstGeom prst="rect">
            <a:avLst/>
          </a:prstGeom>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45487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7FD46-05A6-6292-F04B-14E705DA4F1D}"/>
              </a:ext>
            </a:extLst>
          </p:cNvPr>
          <p:cNvSpPr>
            <a:spLocks noGrp="1"/>
          </p:cNvSpPr>
          <p:nvPr>
            <p:ph type="title"/>
          </p:nvPr>
        </p:nvSpPr>
        <p:spPr>
          <a:xfrm>
            <a:off x="643467" y="321734"/>
            <a:ext cx="10905066" cy="1135737"/>
          </a:xfrm>
        </p:spPr>
        <p:txBody>
          <a:bodyPr>
            <a:normAutofit/>
          </a:bodyPr>
          <a:lstStyle/>
          <a:p>
            <a:r>
              <a:rPr lang="en-IN" sz="3600" b="1" dirty="0"/>
              <a:t>How data models and computing models differ?</a:t>
            </a:r>
          </a:p>
        </p:txBody>
      </p:sp>
      <p:sp>
        <p:nvSpPr>
          <p:cNvPr id="3" name="Content Placeholder 2">
            <a:extLst>
              <a:ext uri="{FF2B5EF4-FFF2-40B4-BE49-F238E27FC236}">
                <a16:creationId xmlns:a16="http://schemas.microsoft.com/office/drawing/2014/main" id="{C26F4703-9854-0A30-9BB6-C1054E667B87}"/>
              </a:ext>
            </a:extLst>
          </p:cNvPr>
          <p:cNvSpPr>
            <a:spLocks noGrp="1"/>
          </p:cNvSpPr>
          <p:nvPr>
            <p:ph idx="1"/>
          </p:nvPr>
        </p:nvSpPr>
        <p:spPr>
          <a:xfrm>
            <a:off x="643469" y="1782981"/>
            <a:ext cx="4008384" cy="4393982"/>
          </a:xfrm>
        </p:spPr>
        <p:txBody>
          <a:bodyPr>
            <a:normAutofit/>
          </a:bodyPr>
          <a:lstStyle/>
          <a:p>
            <a:pPr marL="0" indent="0">
              <a:buNone/>
            </a:pPr>
            <a:endParaRPr lang="en-IN" sz="2000" dirty="0"/>
          </a:p>
          <a:p>
            <a:pPr marL="0" indent="0" algn="just">
              <a:buNone/>
            </a:pPr>
            <a:r>
              <a:rPr lang="en-IN" sz="2400" b="1" dirty="0"/>
              <a:t>Distributed databases:</a:t>
            </a:r>
          </a:p>
          <a:p>
            <a:pPr algn="just">
              <a:buFontTx/>
              <a:buChar char="-"/>
            </a:pPr>
            <a:r>
              <a:rPr lang="en-IN" sz="2400" dirty="0"/>
              <a:t>Deal with tables and relations</a:t>
            </a:r>
          </a:p>
          <a:p>
            <a:pPr algn="just">
              <a:buFontTx/>
              <a:buChar char="-"/>
            </a:pPr>
            <a:r>
              <a:rPr lang="en-IN" sz="2400" dirty="0"/>
              <a:t>Must have a schema for data</a:t>
            </a:r>
          </a:p>
          <a:p>
            <a:pPr>
              <a:buFontTx/>
              <a:buChar char="-"/>
            </a:pPr>
            <a:r>
              <a:rPr lang="en-IN" sz="2400" dirty="0"/>
              <a:t>Implements data fragmentation and partitioning</a:t>
            </a:r>
          </a:p>
        </p:txBody>
      </p:sp>
      <p:grpSp>
        <p:nvGrpSpPr>
          <p:cNvPr id="21"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Diagram&#10;&#10;Description automatically generated">
            <a:extLst>
              <a:ext uri="{FF2B5EF4-FFF2-40B4-BE49-F238E27FC236}">
                <a16:creationId xmlns:a16="http://schemas.microsoft.com/office/drawing/2014/main" id="{C52FA381-9A4B-04AB-374A-18F00C27D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20" y="1892551"/>
            <a:ext cx="6253212" cy="414275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2793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4F772F-C462-8DBA-CD22-79151D69F3EE}"/>
              </a:ext>
            </a:extLst>
          </p:cNvPr>
          <p:cNvSpPr>
            <a:spLocks noGrp="1"/>
          </p:cNvSpPr>
          <p:nvPr>
            <p:ph type="title"/>
          </p:nvPr>
        </p:nvSpPr>
        <p:spPr>
          <a:xfrm>
            <a:off x="643467" y="321734"/>
            <a:ext cx="10905066" cy="1135737"/>
          </a:xfrm>
        </p:spPr>
        <p:txBody>
          <a:bodyPr>
            <a:normAutofit/>
          </a:bodyPr>
          <a:lstStyle/>
          <a:p>
            <a:r>
              <a:rPr lang="en-IN" sz="3600" b="1"/>
              <a:t>How data models and computing models differ?</a:t>
            </a:r>
            <a:endParaRPr lang="en-IN" sz="3600"/>
          </a:p>
        </p:txBody>
      </p:sp>
      <p:sp>
        <p:nvSpPr>
          <p:cNvPr id="3" name="Content Placeholder 2">
            <a:extLst>
              <a:ext uri="{FF2B5EF4-FFF2-40B4-BE49-F238E27FC236}">
                <a16:creationId xmlns:a16="http://schemas.microsoft.com/office/drawing/2014/main" id="{F4F4078C-A86C-05E0-90CE-5F84367B00E2}"/>
              </a:ext>
            </a:extLst>
          </p:cNvPr>
          <p:cNvSpPr>
            <a:spLocks noGrp="1"/>
          </p:cNvSpPr>
          <p:nvPr>
            <p:ph idx="1"/>
          </p:nvPr>
        </p:nvSpPr>
        <p:spPr>
          <a:xfrm>
            <a:off x="643469" y="1782981"/>
            <a:ext cx="4008384" cy="4393982"/>
          </a:xfrm>
        </p:spPr>
        <p:txBody>
          <a:bodyPr>
            <a:normAutofit/>
          </a:bodyPr>
          <a:lstStyle/>
          <a:p>
            <a:pPr marL="0" indent="0" algn="just">
              <a:buNone/>
            </a:pPr>
            <a:endParaRPr lang="en-IN" sz="2400" b="1" dirty="0"/>
          </a:p>
          <a:p>
            <a:pPr marL="0" indent="0" algn="just">
              <a:buNone/>
            </a:pPr>
            <a:r>
              <a:rPr lang="en-IN" sz="2400" b="1" dirty="0"/>
              <a:t>Hadoop:</a:t>
            </a:r>
          </a:p>
          <a:p>
            <a:pPr algn="just">
              <a:buFontTx/>
              <a:buChar char="-"/>
            </a:pPr>
            <a:r>
              <a:rPr lang="en-IN" sz="2400" dirty="0"/>
              <a:t>Deals with flat files in any format</a:t>
            </a:r>
          </a:p>
          <a:p>
            <a:pPr algn="just">
              <a:buFontTx/>
              <a:buChar char="-"/>
            </a:pPr>
            <a:r>
              <a:rPr lang="en-IN" sz="2400" dirty="0"/>
              <a:t>Operates on no schema for data</a:t>
            </a:r>
          </a:p>
          <a:p>
            <a:pPr algn="just">
              <a:buFontTx/>
              <a:buChar char="-"/>
            </a:pPr>
            <a:r>
              <a:rPr lang="en-IN" sz="2400" dirty="0"/>
              <a:t>Divides files automatically into blocks</a:t>
            </a:r>
          </a:p>
        </p:txBody>
      </p:sp>
      <p:grpSp>
        <p:nvGrpSpPr>
          <p:cNvPr id="21"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F378F56B-A393-DA59-4201-E5452B3EE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20" y="2408441"/>
            <a:ext cx="6253212" cy="3110972"/>
          </a:xfrm>
          <a:prstGeom prst="rect">
            <a:avLst/>
          </a:prstGeom>
        </p:spPr>
      </p:pic>
      <p:grpSp>
        <p:nvGrpSpPr>
          <p:cNvPr id="24"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3369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6987-F9A9-DD8D-CB53-DFE3C3D93F7E}"/>
              </a:ext>
            </a:extLst>
          </p:cNvPr>
          <p:cNvSpPr>
            <a:spLocks noGrp="1"/>
          </p:cNvSpPr>
          <p:nvPr>
            <p:ph type="title"/>
          </p:nvPr>
        </p:nvSpPr>
        <p:spPr>
          <a:xfrm>
            <a:off x="648929" y="629266"/>
            <a:ext cx="3505495" cy="1622321"/>
          </a:xfrm>
        </p:spPr>
        <p:txBody>
          <a:bodyPr>
            <a:normAutofit/>
          </a:bodyPr>
          <a:lstStyle/>
          <a:p>
            <a:r>
              <a:rPr lang="en-IN" sz="3700" b="1" dirty="0"/>
              <a:t>Computing model of Distributed database</a:t>
            </a:r>
          </a:p>
        </p:txBody>
      </p:sp>
      <p:sp>
        <p:nvSpPr>
          <p:cNvPr id="3" name="Content Placeholder 2">
            <a:extLst>
              <a:ext uri="{FF2B5EF4-FFF2-40B4-BE49-F238E27FC236}">
                <a16:creationId xmlns:a16="http://schemas.microsoft.com/office/drawing/2014/main" id="{217ECF64-C6F5-3428-8086-9CA983ABB341}"/>
              </a:ext>
            </a:extLst>
          </p:cNvPr>
          <p:cNvSpPr>
            <a:spLocks noGrp="1"/>
          </p:cNvSpPr>
          <p:nvPr>
            <p:ph idx="1"/>
          </p:nvPr>
        </p:nvSpPr>
        <p:spPr>
          <a:xfrm>
            <a:off x="648931" y="2438400"/>
            <a:ext cx="3505494" cy="3785419"/>
          </a:xfrm>
        </p:spPr>
        <p:txBody>
          <a:bodyPr>
            <a:normAutofit/>
          </a:bodyPr>
          <a:lstStyle/>
          <a:p>
            <a:r>
              <a:rPr lang="en-IN" sz="2000" b="1" dirty="0"/>
              <a:t>Distributed databases:</a:t>
            </a:r>
          </a:p>
          <a:p>
            <a:pPr>
              <a:buFontTx/>
              <a:buChar char="-"/>
            </a:pPr>
            <a:r>
              <a:rPr lang="en-IN" sz="2000" dirty="0"/>
              <a:t>Generate notations of a transaction</a:t>
            </a:r>
          </a:p>
          <a:p>
            <a:pPr>
              <a:buFontTx/>
              <a:buChar char="-"/>
            </a:pPr>
            <a:r>
              <a:rPr lang="en-IN" sz="2000" dirty="0"/>
              <a:t>Implement ACID transaction properties</a:t>
            </a:r>
          </a:p>
          <a:p>
            <a:pPr>
              <a:buFontTx/>
              <a:buChar char="-"/>
            </a:pPr>
            <a:r>
              <a:rPr lang="en-IN" sz="2000" dirty="0"/>
              <a:t>Allow distributed transactions</a:t>
            </a:r>
          </a:p>
        </p:txBody>
      </p:sp>
      <p:sp>
        <p:nvSpPr>
          <p:cNvPr id="18"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9952E352-62E4-F1E5-E69C-48DE7589D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219185" y="417711"/>
            <a:ext cx="2392684" cy="6019331"/>
          </a:xfrm>
          <a:prstGeom prst="rect">
            <a:avLst/>
          </a:prstGeom>
          <a:effectLst/>
        </p:spPr>
      </p:pic>
    </p:spTree>
    <p:extLst>
      <p:ext uri="{BB962C8B-B14F-4D97-AF65-F5344CB8AC3E}">
        <p14:creationId xmlns:p14="http://schemas.microsoft.com/office/powerpoint/2010/main" val="109431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4A3AAF-5497-98D4-3FBD-15932F47C90A}"/>
              </a:ext>
            </a:extLst>
          </p:cNvPr>
          <p:cNvSpPr>
            <a:spLocks noGrp="1"/>
          </p:cNvSpPr>
          <p:nvPr>
            <p:ph type="title"/>
          </p:nvPr>
        </p:nvSpPr>
        <p:spPr>
          <a:xfrm>
            <a:off x="686834" y="1153572"/>
            <a:ext cx="3200400" cy="4461163"/>
          </a:xfrm>
        </p:spPr>
        <p:txBody>
          <a:bodyPr>
            <a:normAutofit/>
          </a:bodyPr>
          <a:lstStyle/>
          <a:p>
            <a:r>
              <a:rPr lang="en-IN" b="1">
                <a:solidFill>
                  <a:srgbClr val="FFFFFF"/>
                </a:solidFill>
              </a:rPr>
              <a:t>Schedule – Sec 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D72B87E-28F2-8FE0-1B36-DDD6E59D5B32}"/>
              </a:ext>
            </a:extLst>
          </p:cNvPr>
          <p:cNvSpPr>
            <a:spLocks noGrp="1"/>
          </p:cNvSpPr>
          <p:nvPr>
            <p:ph idx="1"/>
          </p:nvPr>
        </p:nvSpPr>
        <p:spPr>
          <a:xfrm>
            <a:off x="4447308" y="591344"/>
            <a:ext cx="6906491" cy="5585619"/>
          </a:xfrm>
        </p:spPr>
        <p:txBody>
          <a:bodyPr anchor="ctr">
            <a:normAutofit/>
          </a:bodyPr>
          <a:lstStyle/>
          <a:p>
            <a:r>
              <a:rPr lang="en-IN" b="1"/>
              <a:t>Mid 1 Exam</a:t>
            </a:r>
          </a:p>
          <a:p>
            <a:pPr marL="0" indent="0">
              <a:buNone/>
            </a:pPr>
            <a:r>
              <a:rPr lang="en-IN" b="1"/>
              <a:t>Date</a:t>
            </a:r>
            <a:r>
              <a:rPr lang="en-IN"/>
              <a:t> – 12-01-2024(Friday) </a:t>
            </a:r>
          </a:p>
          <a:p>
            <a:pPr marL="0" indent="0">
              <a:buNone/>
            </a:pPr>
            <a:r>
              <a:rPr lang="en-IN" b="1"/>
              <a:t>Venue</a:t>
            </a:r>
            <a:r>
              <a:rPr lang="en-IN"/>
              <a:t> – B407</a:t>
            </a:r>
          </a:p>
          <a:p>
            <a:pPr marL="0" indent="0">
              <a:buNone/>
            </a:pPr>
            <a:r>
              <a:rPr lang="en-IN" b="1"/>
              <a:t>Time</a:t>
            </a:r>
            <a:r>
              <a:rPr lang="en-IN"/>
              <a:t> – 10:15 A.M.</a:t>
            </a:r>
          </a:p>
          <a:p>
            <a:pPr marL="0" indent="0">
              <a:buNone/>
            </a:pPr>
            <a:r>
              <a:rPr lang="en-IN" b="1"/>
              <a:t>Syllabus</a:t>
            </a:r>
            <a:r>
              <a:rPr lang="en-IN"/>
              <a:t> – Module 1 and Module 2(Till </a:t>
            </a:r>
            <a:r>
              <a:rPr lang="en-IN">
                <a:effectLst/>
                <a:ea typeface="Times New Roman" panose="02020603050405020304" pitchFamily="18" charset="0"/>
                <a:cs typeface="Times New Roman" panose="02020603050405020304" pitchFamily="18" charset="0"/>
              </a:rPr>
              <a:t>In-memory Computing Technology for Big Data Concept)</a:t>
            </a:r>
            <a:endParaRPr lang="en-IN" dirty="0">
              <a:cs typeface="Times New Roman" panose="02020603050405020304" pitchFamily="18" charset="0"/>
            </a:endParaRPr>
          </a:p>
        </p:txBody>
      </p:sp>
    </p:spTree>
    <p:extLst>
      <p:ext uri="{BB962C8B-B14F-4D97-AF65-F5344CB8AC3E}">
        <p14:creationId xmlns:p14="http://schemas.microsoft.com/office/powerpoint/2010/main" val="214137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7635-68E0-8758-3864-BA4C9D0D5AA8}"/>
              </a:ext>
            </a:extLst>
          </p:cNvPr>
          <p:cNvSpPr>
            <a:spLocks noGrp="1"/>
          </p:cNvSpPr>
          <p:nvPr>
            <p:ph type="title"/>
          </p:nvPr>
        </p:nvSpPr>
        <p:spPr>
          <a:xfrm>
            <a:off x="648929" y="629266"/>
            <a:ext cx="3505495" cy="1622321"/>
          </a:xfrm>
        </p:spPr>
        <p:txBody>
          <a:bodyPr>
            <a:normAutofit/>
          </a:bodyPr>
          <a:lstStyle/>
          <a:p>
            <a:r>
              <a:rPr lang="en-IN" sz="3700" b="1"/>
              <a:t>Computing model of Hadoop</a:t>
            </a:r>
            <a:endParaRPr lang="en-IN" sz="3700"/>
          </a:p>
        </p:txBody>
      </p:sp>
      <p:sp>
        <p:nvSpPr>
          <p:cNvPr id="3" name="Content Placeholder 2">
            <a:extLst>
              <a:ext uri="{FF2B5EF4-FFF2-40B4-BE49-F238E27FC236}">
                <a16:creationId xmlns:a16="http://schemas.microsoft.com/office/drawing/2014/main" id="{38BBED66-E1A7-689F-6B4D-BD739554BD91}"/>
              </a:ext>
            </a:extLst>
          </p:cNvPr>
          <p:cNvSpPr>
            <a:spLocks noGrp="1"/>
          </p:cNvSpPr>
          <p:nvPr>
            <p:ph idx="1"/>
          </p:nvPr>
        </p:nvSpPr>
        <p:spPr>
          <a:xfrm>
            <a:off x="648931" y="2438400"/>
            <a:ext cx="3505494" cy="3785419"/>
          </a:xfrm>
        </p:spPr>
        <p:txBody>
          <a:bodyPr>
            <a:normAutofit/>
          </a:bodyPr>
          <a:lstStyle/>
          <a:p>
            <a:r>
              <a:rPr lang="en-IN" sz="2000" b="1" dirty="0"/>
              <a:t>Hadoop</a:t>
            </a:r>
          </a:p>
          <a:p>
            <a:pPr>
              <a:buFontTx/>
              <a:buChar char="-"/>
            </a:pPr>
            <a:r>
              <a:rPr lang="en-IN" sz="2000" dirty="0"/>
              <a:t>Generates notations of a job divided into tasks</a:t>
            </a:r>
          </a:p>
          <a:p>
            <a:pPr>
              <a:buFontTx/>
              <a:buChar char="-"/>
            </a:pPr>
            <a:r>
              <a:rPr lang="en-IN" sz="2000" dirty="0"/>
              <a:t>Implements MapReduce computing model</a:t>
            </a:r>
          </a:p>
          <a:p>
            <a:pPr>
              <a:buFontTx/>
              <a:buChar char="-"/>
            </a:pPr>
            <a:r>
              <a:rPr lang="en-IN" sz="2000" dirty="0"/>
              <a:t>Considers every task as either map or a reduce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3CDD1D73-31EC-5D56-C524-BE9B0D074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568909"/>
            <a:ext cx="6019331" cy="3716936"/>
          </a:xfrm>
          <a:prstGeom prst="rect">
            <a:avLst/>
          </a:prstGeom>
          <a:effectLst/>
        </p:spPr>
      </p:pic>
    </p:spTree>
    <p:extLst>
      <p:ext uri="{BB962C8B-B14F-4D97-AF65-F5344CB8AC3E}">
        <p14:creationId xmlns:p14="http://schemas.microsoft.com/office/powerpoint/2010/main" val="866994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8FB4A1-3948-1535-2208-C285F4ED6AB7}"/>
              </a:ext>
            </a:extLst>
          </p:cNvPr>
          <p:cNvPicPr>
            <a:picLocks noChangeAspect="1"/>
          </p:cNvPicPr>
          <p:nvPr/>
        </p:nvPicPr>
        <p:blipFill rotWithShape="1">
          <a:blip r:embed="rId2"/>
          <a:srcRect r="2068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36D312-25A2-1A59-575B-2ACE351367E9}"/>
              </a:ext>
            </a:extLst>
          </p:cNvPr>
          <p:cNvSpPr>
            <a:spLocks noGrp="1"/>
          </p:cNvSpPr>
          <p:nvPr>
            <p:ph type="title"/>
          </p:nvPr>
        </p:nvSpPr>
        <p:spPr>
          <a:xfrm>
            <a:off x="838200" y="365125"/>
            <a:ext cx="3822189" cy="1899912"/>
          </a:xfrm>
        </p:spPr>
        <p:txBody>
          <a:bodyPr>
            <a:normAutofit/>
          </a:bodyPr>
          <a:lstStyle/>
          <a:p>
            <a:r>
              <a:rPr lang="en-IN" sz="4000" b="1" dirty="0"/>
              <a:t>Introducing Hadoop</a:t>
            </a:r>
          </a:p>
        </p:txBody>
      </p:sp>
      <p:sp>
        <p:nvSpPr>
          <p:cNvPr id="3" name="Content Placeholder 2">
            <a:extLst>
              <a:ext uri="{FF2B5EF4-FFF2-40B4-BE49-F238E27FC236}">
                <a16:creationId xmlns:a16="http://schemas.microsoft.com/office/drawing/2014/main" id="{ECAA49B5-0D36-2E8C-B349-15439FAD7BBC}"/>
              </a:ext>
            </a:extLst>
          </p:cNvPr>
          <p:cNvSpPr>
            <a:spLocks noGrp="1"/>
          </p:cNvSpPr>
          <p:nvPr>
            <p:ph idx="1"/>
          </p:nvPr>
        </p:nvSpPr>
        <p:spPr>
          <a:xfrm>
            <a:off x="838200" y="1889760"/>
            <a:ext cx="4180840" cy="4603115"/>
          </a:xfrm>
        </p:spPr>
        <p:txBody>
          <a:bodyPr>
            <a:normAutofit fontScale="92500" lnSpcReduction="20000"/>
          </a:bodyPr>
          <a:lstStyle/>
          <a:p>
            <a:pPr algn="just" fontAlgn="base"/>
            <a:endParaRPr lang="en-US" sz="2200" b="0" i="0" dirty="0">
              <a:solidFill>
                <a:srgbClr val="071330"/>
              </a:solidFill>
              <a:effectLst/>
              <a:latin typeface="urw-din"/>
            </a:endParaRPr>
          </a:p>
          <a:p>
            <a:pPr algn="just" fontAlgn="base"/>
            <a:r>
              <a:rPr lang="en-US" sz="2200" b="0" i="0" dirty="0">
                <a:solidFill>
                  <a:srgbClr val="071330"/>
                </a:solidFill>
                <a:effectLst/>
                <a:latin typeface="urw-din"/>
              </a:rPr>
              <a:t>Hadoop is an open-source software framework that stores and processes large amounts of data. </a:t>
            </a:r>
          </a:p>
          <a:p>
            <a:pPr algn="just" fontAlgn="base"/>
            <a:r>
              <a:rPr lang="en-US" sz="2200" b="0" i="0" dirty="0">
                <a:solidFill>
                  <a:srgbClr val="071330"/>
                </a:solidFill>
                <a:effectLst/>
                <a:latin typeface="urw-din"/>
              </a:rPr>
              <a:t>It is based on the MapReduce programming model, which allows for the parallel processing of large datasets.</a:t>
            </a:r>
          </a:p>
          <a:p>
            <a:pPr algn="just" fontAlgn="base"/>
            <a:r>
              <a:rPr lang="en-US" sz="2200" b="0" i="0" dirty="0">
                <a:solidFill>
                  <a:srgbClr val="071330"/>
                </a:solidFill>
                <a:effectLst/>
                <a:latin typeface="urw-din"/>
              </a:rPr>
              <a:t>Hadoop is used for big data and analytics jobs.</a:t>
            </a:r>
          </a:p>
          <a:p>
            <a:pPr algn="just" fontAlgn="base"/>
            <a:r>
              <a:rPr lang="en-US" sz="2200" b="0" i="0" dirty="0">
                <a:solidFill>
                  <a:srgbClr val="071330"/>
                </a:solidFill>
                <a:effectLst/>
                <a:latin typeface="urw-din"/>
              </a:rPr>
              <a:t>It breaks workloads down into smaller workloads that can be run at the same time. </a:t>
            </a:r>
          </a:p>
          <a:p>
            <a:pPr algn="just" fontAlgn="base"/>
            <a:r>
              <a:rPr lang="en-US" sz="2200" b="0" i="0" dirty="0">
                <a:solidFill>
                  <a:srgbClr val="071330"/>
                </a:solidFill>
                <a:effectLst/>
                <a:latin typeface="urw-din"/>
              </a:rPr>
              <a:t>Hadoop allows clustering multiple computers to analyze massive datasets in parallel more quickly.</a:t>
            </a:r>
          </a:p>
          <a:p>
            <a:endParaRPr lang="en-IN" sz="1900" dirty="0"/>
          </a:p>
        </p:txBody>
      </p:sp>
    </p:spTree>
    <p:extLst>
      <p:ext uri="{BB962C8B-B14F-4D97-AF65-F5344CB8AC3E}">
        <p14:creationId xmlns:p14="http://schemas.microsoft.com/office/powerpoint/2010/main" val="104930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EDEF7F-A33E-0BD7-4613-7F000C92EFFA}"/>
              </a:ext>
            </a:extLst>
          </p:cNvPr>
          <p:cNvSpPr>
            <a:spLocks noGrp="1"/>
          </p:cNvSpPr>
          <p:nvPr>
            <p:ph type="title"/>
          </p:nvPr>
        </p:nvSpPr>
        <p:spPr>
          <a:xfrm>
            <a:off x="643467" y="321734"/>
            <a:ext cx="10905066" cy="1135737"/>
          </a:xfrm>
        </p:spPr>
        <p:txBody>
          <a:bodyPr>
            <a:normAutofit/>
          </a:bodyPr>
          <a:lstStyle/>
          <a:p>
            <a:r>
              <a:rPr lang="en-IN" sz="3600" b="1" dirty="0"/>
              <a:t>Hadoop Multi node Cluster Architecture</a:t>
            </a:r>
          </a:p>
        </p:txBody>
      </p:sp>
      <p:sp>
        <p:nvSpPr>
          <p:cNvPr id="3" name="Content Placeholder 2">
            <a:extLst>
              <a:ext uri="{FF2B5EF4-FFF2-40B4-BE49-F238E27FC236}">
                <a16:creationId xmlns:a16="http://schemas.microsoft.com/office/drawing/2014/main" id="{DC96FB90-4381-8F06-B974-C972B546084D}"/>
              </a:ext>
            </a:extLst>
          </p:cNvPr>
          <p:cNvSpPr>
            <a:spLocks noGrp="1"/>
          </p:cNvSpPr>
          <p:nvPr>
            <p:ph idx="1"/>
          </p:nvPr>
        </p:nvSpPr>
        <p:spPr>
          <a:xfrm>
            <a:off x="643467" y="1782981"/>
            <a:ext cx="10905066" cy="4393982"/>
          </a:xfrm>
        </p:spPr>
        <p:txBody>
          <a:bodyPr>
            <a:normAutofit/>
          </a:bodyPr>
          <a:lstStyle/>
          <a:p>
            <a:pPr marL="0" indent="0">
              <a:buNone/>
            </a:pPr>
            <a:r>
              <a:rPr lang="en-US" sz="2000" b="0" i="0" u="none" strike="noStrike" baseline="0" dirty="0"/>
              <a:t>Hadoop cluster consist of </a:t>
            </a:r>
            <a:r>
              <a:rPr lang="en-US" sz="2000" b="1" dirty="0"/>
              <a:t>S</a:t>
            </a:r>
            <a:r>
              <a:rPr lang="en-US" sz="2000" b="1" i="0" u="none" strike="noStrike" baseline="0" dirty="0"/>
              <a:t>ingle Master Node </a:t>
            </a:r>
            <a:r>
              <a:rPr lang="en-US" sz="2000" b="0" i="0" u="none" strike="noStrike" baseline="0" dirty="0"/>
              <a:t>and </a:t>
            </a:r>
            <a:r>
              <a:rPr lang="en-US" sz="2000" b="1" i="0" u="none" strike="noStrike" baseline="0" dirty="0"/>
              <a:t>Multiple Worker Nodes.</a:t>
            </a:r>
          </a:p>
          <a:p>
            <a:r>
              <a:rPr lang="en-IN" sz="2000" b="1" i="0" u="none" strike="noStrike" baseline="0" dirty="0"/>
              <a:t>Master Node</a:t>
            </a:r>
            <a:r>
              <a:rPr lang="en-IN" sz="2000" b="0" i="0" u="none" strike="noStrike" baseline="0" dirty="0"/>
              <a:t>					</a:t>
            </a:r>
          </a:p>
          <a:p>
            <a:pPr lvl="1">
              <a:buFontTx/>
              <a:buChar char="-"/>
            </a:pPr>
            <a:r>
              <a:rPr lang="en-IN" sz="2000" b="0" i="0" u="none" strike="noStrike" baseline="0" dirty="0" err="1"/>
              <a:t>NameNode</a:t>
            </a:r>
            <a:endParaRPr lang="en-IN" sz="2000" dirty="0"/>
          </a:p>
          <a:p>
            <a:pPr lvl="1">
              <a:buFontTx/>
              <a:buChar char="-"/>
            </a:pPr>
            <a:r>
              <a:rPr lang="en-IN" sz="2000" b="0" i="0" u="none" strike="noStrike" baseline="0" dirty="0" err="1"/>
              <a:t>JobTracker</a:t>
            </a:r>
            <a:r>
              <a:rPr lang="en-IN" sz="2000" b="0" i="0" u="none" strike="noStrike" baseline="0" dirty="0"/>
              <a:t> – Master node that manages all jobs and resources in a cluster of commodity computers</a:t>
            </a:r>
          </a:p>
          <a:p>
            <a:r>
              <a:rPr lang="en-IN" sz="2000" b="1" i="0" u="none" strike="noStrike" baseline="0" dirty="0"/>
              <a:t>Worker Node</a:t>
            </a:r>
            <a:endParaRPr lang="en-IN" sz="2000" b="1" dirty="0"/>
          </a:p>
          <a:p>
            <a:pPr lvl="1">
              <a:buFontTx/>
              <a:buChar char="-"/>
            </a:pPr>
            <a:r>
              <a:rPr lang="en-IN" sz="2000" b="0" i="0" u="none" strike="noStrike" baseline="0" dirty="0" err="1"/>
              <a:t>DataNode</a:t>
            </a:r>
            <a:endParaRPr lang="en-IN" sz="2000" dirty="0"/>
          </a:p>
          <a:p>
            <a:pPr lvl="1">
              <a:buFontTx/>
              <a:buChar char="-"/>
            </a:pPr>
            <a:r>
              <a:rPr lang="en-IN" sz="2000" b="0" i="0" u="none" strike="noStrike" baseline="0" dirty="0" err="1"/>
              <a:t>TaskTrackers</a:t>
            </a:r>
            <a:r>
              <a:rPr lang="en-IN" sz="2000" b="0" i="0" u="none" strike="noStrike" baseline="0" dirty="0"/>
              <a:t> – Agents deployed at each machine in the cluster to run the map and reduce task at the terminal.</a:t>
            </a:r>
            <a:endParaRPr lang="en-IN" sz="2000" dirty="0"/>
          </a:p>
          <a:p>
            <a:pPr marL="457200" lvl="1" indent="0" algn="just">
              <a:buNone/>
            </a:pPr>
            <a:r>
              <a:rPr lang="en-IN" sz="2000" dirty="0"/>
              <a:t>In a </a:t>
            </a:r>
            <a:r>
              <a:rPr lang="en-IN" sz="2000" b="1" dirty="0"/>
              <a:t>larger cluster</a:t>
            </a:r>
            <a:r>
              <a:rPr lang="en-IN" sz="2000" dirty="0"/>
              <a:t>, </a:t>
            </a:r>
            <a:r>
              <a:rPr lang="en-IN" sz="2000" b="1" dirty="0"/>
              <a:t>HDFS</a:t>
            </a:r>
            <a:r>
              <a:rPr lang="en-IN" sz="2000" dirty="0"/>
              <a:t> is managed through a </a:t>
            </a:r>
            <a:r>
              <a:rPr lang="en-IN" sz="2000" b="1" dirty="0" err="1"/>
              <a:t>NameNode</a:t>
            </a:r>
            <a:r>
              <a:rPr lang="en-IN" sz="2000" b="1" dirty="0"/>
              <a:t> server </a:t>
            </a:r>
            <a:r>
              <a:rPr lang="en-IN" sz="2000" dirty="0"/>
              <a:t>to host the file system index.</a:t>
            </a:r>
          </a:p>
          <a:p>
            <a:pPr marL="457200" lvl="1" indent="0" algn="just">
              <a:buNone/>
            </a:pPr>
            <a:r>
              <a:rPr lang="en-IN" sz="2000" b="1" i="0" u="none" strike="noStrike" baseline="0" dirty="0"/>
              <a:t>Secondary </a:t>
            </a:r>
            <a:r>
              <a:rPr lang="en-IN" sz="2000" b="1" i="0" u="none" strike="noStrike" baseline="0" dirty="0" err="1"/>
              <a:t>NameNode</a:t>
            </a:r>
            <a:r>
              <a:rPr lang="en-IN" sz="2000" b="1" i="0" u="none" strike="noStrike" baseline="0" dirty="0"/>
              <a:t> </a:t>
            </a:r>
            <a:r>
              <a:rPr lang="en-IN" sz="2000" b="0" i="0" u="none" strike="noStrike" baseline="0" dirty="0"/>
              <a:t>that keeps </a:t>
            </a:r>
            <a:r>
              <a:rPr lang="en-IN" sz="2000" b="1" i="0" u="none" strike="noStrike" baseline="0" dirty="0"/>
              <a:t>snapshots of </a:t>
            </a:r>
            <a:r>
              <a:rPr lang="en-IN" sz="2000" b="1" i="0" u="none" strike="noStrike" baseline="0" dirty="0" err="1"/>
              <a:t>NameNodes</a:t>
            </a:r>
            <a:r>
              <a:rPr lang="en-IN" sz="2000" b="1" i="0" u="none" strike="noStrike" baseline="0" dirty="0"/>
              <a:t> </a:t>
            </a:r>
            <a:r>
              <a:rPr lang="en-IN" sz="2000" b="0" i="0" u="none" strike="noStrike" baseline="0" dirty="0"/>
              <a:t>and at the time of failure of </a:t>
            </a:r>
            <a:r>
              <a:rPr lang="en-IN" sz="2000" b="0" i="0" u="none" strike="noStrike" baseline="0" dirty="0" err="1"/>
              <a:t>NameNode</a:t>
            </a:r>
            <a:r>
              <a:rPr lang="en-IN" sz="2000" b="0" i="0" u="none" strike="noStrike" baseline="0" dirty="0"/>
              <a:t>, the secondary </a:t>
            </a:r>
            <a:r>
              <a:rPr lang="en-IN" sz="2000" b="0" i="0" u="none" strike="noStrike" baseline="0" dirty="0" err="1"/>
              <a:t>NameNode</a:t>
            </a:r>
            <a:r>
              <a:rPr lang="en-IN" sz="2000" b="0" i="0" u="none" strike="noStrike" baseline="0" dirty="0"/>
              <a:t> </a:t>
            </a:r>
            <a:r>
              <a:rPr lang="en-IN" sz="2000" b="1" i="0" u="none" strike="noStrike" baseline="0" dirty="0"/>
              <a:t>replaces</a:t>
            </a:r>
            <a:r>
              <a:rPr lang="en-IN" sz="2000" b="0" i="0" u="none" strike="noStrike" baseline="0" dirty="0"/>
              <a:t> the primary </a:t>
            </a:r>
            <a:r>
              <a:rPr lang="en-IN" sz="2000" b="0" i="0" u="none" strike="noStrike" baseline="0" dirty="0" err="1"/>
              <a:t>NameNode</a:t>
            </a:r>
            <a:r>
              <a:rPr lang="en-IN" sz="2000" b="0" i="0" u="none" strike="noStrike" baseline="0" dirty="0"/>
              <a:t>, this preventing file system from getting corrupt and reducing data loss.</a:t>
            </a:r>
          </a:p>
          <a:p>
            <a:pPr marL="457200" lvl="1" indent="0">
              <a:buNone/>
            </a:pPr>
            <a:endParaRPr lang="en-IN" sz="2000" b="0" i="0" u="none" strike="noStrike" baseline="0" dirty="0"/>
          </a:p>
          <a:p>
            <a:endParaRPr lang="en-IN" sz="2000" dirty="0"/>
          </a:p>
        </p:txBody>
      </p:sp>
      <p:sp>
        <p:nvSpPr>
          <p:cNvPr id="2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48907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C97C48-DF1C-85D5-4E93-00D711705247}"/>
              </a:ext>
            </a:extLst>
          </p:cNvPr>
          <p:cNvSpPr>
            <a:spLocks noGrp="1"/>
          </p:cNvSpPr>
          <p:nvPr>
            <p:ph type="title"/>
          </p:nvPr>
        </p:nvSpPr>
        <p:spPr>
          <a:xfrm>
            <a:off x="1137034" y="609597"/>
            <a:ext cx="9392421" cy="1330841"/>
          </a:xfrm>
        </p:spPr>
        <p:txBody>
          <a:bodyPr>
            <a:normAutofit/>
          </a:bodyPr>
          <a:lstStyle/>
          <a:p>
            <a:r>
              <a:rPr lang="en-IN" sz="4000" b="1" dirty="0"/>
              <a:t>Name node - Operations</a:t>
            </a:r>
          </a:p>
        </p:txBody>
      </p:sp>
      <p:sp>
        <p:nvSpPr>
          <p:cNvPr id="3" name="Content Placeholder 2">
            <a:extLst>
              <a:ext uri="{FF2B5EF4-FFF2-40B4-BE49-F238E27FC236}">
                <a16:creationId xmlns:a16="http://schemas.microsoft.com/office/drawing/2014/main" id="{49061569-A06C-74C5-A87B-E2AF53F3F461}"/>
              </a:ext>
            </a:extLst>
          </p:cNvPr>
          <p:cNvSpPr>
            <a:spLocks noGrp="1"/>
          </p:cNvSpPr>
          <p:nvPr>
            <p:ph idx="1"/>
          </p:nvPr>
        </p:nvSpPr>
        <p:spPr>
          <a:xfrm>
            <a:off x="1137034" y="1940438"/>
            <a:ext cx="4958966" cy="4175697"/>
          </a:xfrm>
        </p:spPr>
        <p:txBody>
          <a:bodyPr>
            <a:normAutofit/>
          </a:bodyPr>
          <a:lstStyle/>
          <a:p>
            <a:pPr algn="just" fontAlgn="base">
              <a:buFont typeface="Arial" panose="020B0604020202020204" pitchFamily="34" charset="0"/>
              <a:buChar char="•"/>
            </a:pPr>
            <a:r>
              <a:rPr lang="en-US" sz="2000" b="0" i="0" dirty="0">
                <a:effectLst/>
                <a:latin typeface="urw-din"/>
              </a:rPr>
              <a:t>Name node </a:t>
            </a:r>
            <a:r>
              <a:rPr lang="en-US" sz="2000" b="1" i="0" dirty="0">
                <a:effectLst/>
                <a:latin typeface="urw-din"/>
              </a:rPr>
              <a:t>maintains</a:t>
            </a:r>
            <a:r>
              <a:rPr lang="en-US" sz="2000" b="0" i="0" dirty="0">
                <a:effectLst/>
                <a:latin typeface="urw-din"/>
              </a:rPr>
              <a:t> and </a:t>
            </a:r>
            <a:r>
              <a:rPr lang="en-US" sz="2000" b="1" i="0" dirty="0">
                <a:effectLst/>
                <a:latin typeface="urw-din"/>
              </a:rPr>
              <a:t>manages</a:t>
            </a:r>
            <a:r>
              <a:rPr lang="en-US" sz="2000" b="0" i="0" dirty="0">
                <a:effectLst/>
                <a:latin typeface="urw-din"/>
              </a:rPr>
              <a:t> the Data Nodes and assigns the task to them.</a:t>
            </a:r>
          </a:p>
          <a:p>
            <a:pPr algn="just" fontAlgn="base">
              <a:buFont typeface="Arial" panose="020B0604020202020204" pitchFamily="34" charset="0"/>
              <a:buChar char="•"/>
            </a:pPr>
            <a:r>
              <a:rPr lang="en-US" sz="2000" b="0" i="0" dirty="0">
                <a:effectLst/>
                <a:latin typeface="urw-din"/>
              </a:rPr>
              <a:t>Name node does not contain </a:t>
            </a:r>
            <a:r>
              <a:rPr lang="en-US" sz="2000" b="1" i="0" dirty="0">
                <a:effectLst/>
                <a:latin typeface="urw-din"/>
              </a:rPr>
              <a:t>actual data</a:t>
            </a:r>
            <a:r>
              <a:rPr lang="en-US" sz="2000" b="0" i="0" dirty="0">
                <a:effectLst/>
                <a:latin typeface="urw-din"/>
              </a:rPr>
              <a:t> of files.</a:t>
            </a:r>
          </a:p>
          <a:p>
            <a:pPr algn="just" fontAlgn="base">
              <a:buFont typeface="Arial" panose="020B0604020202020204" pitchFamily="34" charset="0"/>
              <a:buChar char="•"/>
            </a:pPr>
            <a:r>
              <a:rPr lang="en-US" sz="2000" b="0" i="0" dirty="0">
                <a:effectLst/>
                <a:latin typeface="urw-din"/>
              </a:rPr>
              <a:t>Name node stores </a:t>
            </a:r>
            <a:r>
              <a:rPr lang="en-US" sz="2000" b="1" i="0" dirty="0">
                <a:effectLst/>
                <a:latin typeface="urw-din"/>
              </a:rPr>
              <a:t>metadata</a:t>
            </a:r>
            <a:r>
              <a:rPr lang="en-US" sz="2000" b="0" i="0" dirty="0">
                <a:effectLst/>
                <a:latin typeface="urw-din"/>
              </a:rPr>
              <a:t> of actual data like Filename, path, number of data blocks, block IDs, block location, number of replicas and other slave related information's.</a:t>
            </a:r>
          </a:p>
          <a:p>
            <a:pPr algn="just" fontAlgn="base">
              <a:buFont typeface="Arial" panose="020B0604020202020204" pitchFamily="34" charset="0"/>
              <a:buChar char="•"/>
            </a:pPr>
            <a:r>
              <a:rPr lang="en-US" sz="2000" b="0" i="0" dirty="0">
                <a:effectLst/>
                <a:latin typeface="urw-din"/>
              </a:rPr>
              <a:t>Name node manages all the request(read, write) of client for actual data file.</a:t>
            </a:r>
          </a:p>
          <a:p>
            <a:pPr algn="just" fontAlgn="base">
              <a:buFont typeface="Arial" panose="020B0604020202020204" pitchFamily="34" charset="0"/>
              <a:buChar char="•"/>
            </a:pPr>
            <a:r>
              <a:rPr lang="en-US" sz="2000" b="0" i="0" dirty="0">
                <a:effectLst/>
                <a:latin typeface="urw-din"/>
              </a:rPr>
              <a:t>Name node executes file system name space operations like opening/closing files, renaming files and directories.</a:t>
            </a:r>
          </a:p>
          <a:p>
            <a:pPr algn="just"/>
            <a:endParaRPr lang="en-IN" sz="1700" dirty="0"/>
          </a:p>
        </p:txBody>
      </p:sp>
      <p:pic>
        <p:nvPicPr>
          <p:cNvPr id="5" name="Picture 4" descr="Diagram&#10;&#10;Description automatically generated">
            <a:extLst>
              <a:ext uri="{FF2B5EF4-FFF2-40B4-BE49-F238E27FC236}">
                <a16:creationId xmlns:a16="http://schemas.microsoft.com/office/drawing/2014/main" id="{590DFB62-CF14-081A-5422-9BBF91EBC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754" y="2184914"/>
            <a:ext cx="4665731" cy="3755915"/>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1753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984B-372B-24D2-FA90-97B811C6CE37}"/>
              </a:ext>
            </a:extLst>
          </p:cNvPr>
          <p:cNvSpPr>
            <a:spLocks noGrp="1"/>
          </p:cNvSpPr>
          <p:nvPr>
            <p:ph type="title"/>
          </p:nvPr>
        </p:nvSpPr>
        <p:spPr/>
        <p:txBody>
          <a:bodyPr>
            <a:normAutofit/>
          </a:bodyPr>
          <a:lstStyle/>
          <a:p>
            <a:r>
              <a:rPr lang="en-IN" sz="4000" b="1" dirty="0"/>
              <a:t>Data node - Operations</a:t>
            </a:r>
          </a:p>
        </p:txBody>
      </p:sp>
      <p:sp>
        <p:nvSpPr>
          <p:cNvPr id="3" name="Content Placeholder 2">
            <a:extLst>
              <a:ext uri="{FF2B5EF4-FFF2-40B4-BE49-F238E27FC236}">
                <a16:creationId xmlns:a16="http://schemas.microsoft.com/office/drawing/2014/main" id="{90596053-C9DB-6E26-988D-5746C1A27792}"/>
              </a:ext>
            </a:extLst>
          </p:cNvPr>
          <p:cNvSpPr>
            <a:spLocks noGrp="1"/>
          </p:cNvSpPr>
          <p:nvPr>
            <p:ph idx="1"/>
          </p:nvPr>
        </p:nvSpPr>
        <p:spPr/>
        <p:txBody>
          <a:bodyPr/>
          <a:lstStyle/>
          <a:p>
            <a:pPr algn="just" fontAlgn="base">
              <a:buFont typeface="Arial" panose="020B0604020202020204" pitchFamily="34" charset="0"/>
              <a:buChar char="•"/>
            </a:pPr>
            <a:endParaRPr lang="en-US" b="0" i="0" dirty="0">
              <a:solidFill>
                <a:srgbClr val="273239"/>
              </a:solidFill>
              <a:effectLst/>
              <a:latin typeface="urw-din"/>
            </a:endParaRPr>
          </a:p>
          <a:p>
            <a:pPr algn="just" fontAlgn="base">
              <a:buFont typeface="Arial" panose="020B0604020202020204" pitchFamily="34" charset="0"/>
              <a:buChar char="•"/>
            </a:pPr>
            <a:r>
              <a:rPr lang="en-US" b="0" i="0" dirty="0">
                <a:solidFill>
                  <a:srgbClr val="273239"/>
                </a:solidFill>
                <a:effectLst/>
                <a:latin typeface="urw-din"/>
              </a:rPr>
              <a:t>Data nodes is responsible of </a:t>
            </a:r>
            <a:r>
              <a:rPr lang="en-US" b="1" i="0" dirty="0">
                <a:solidFill>
                  <a:srgbClr val="273239"/>
                </a:solidFill>
                <a:effectLst/>
                <a:latin typeface="urw-din"/>
              </a:rPr>
              <a:t>storing actual data</a:t>
            </a:r>
            <a:r>
              <a:rPr lang="en-US" b="0" i="0" dirty="0">
                <a:solidFill>
                  <a:srgbClr val="273239"/>
                </a:solidFill>
                <a:effectLst/>
                <a:latin typeface="urw-din"/>
              </a:rPr>
              <a:t>.</a:t>
            </a:r>
          </a:p>
          <a:p>
            <a:pPr algn="just" fontAlgn="base">
              <a:buFont typeface="Arial" panose="020B0604020202020204" pitchFamily="34" charset="0"/>
              <a:buChar char="•"/>
            </a:pPr>
            <a:r>
              <a:rPr lang="en-US" b="0" i="0" dirty="0">
                <a:solidFill>
                  <a:srgbClr val="273239"/>
                </a:solidFill>
                <a:effectLst/>
                <a:latin typeface="urw-din"/>
              </a:rPr>
              <a:t>Upon instruction from Name node, it performs operations like </a:t>
            </a:r>
            <a:r>
              <a:rPr lang="en-US" b="1" i="0" dirty="0">
                <a:solidFill>
                  <a:srgbClr val="273239"/>
                </a:solidFill>
                <a:effectLst/>
                <a:latin typeface="urw-din"/>
              </a:rPr>
              <a:t>creation/replication/deletion </a:t>
            </a:r>
            <a:r>
              <a:rPr lang="en-US" b="0" i="0" dirty="0">
                <a:solidFill>
                  <a:srgbClr val="273239"/>
                </a:solidFill>
                <a:effectLst/>
                <a:latin typeface="urw-din"/>
              </a:rPr>
              <a:t>of data blocks.</a:t>
            </a:r>
          </a:p>
          <a:p>
            <a:pPr algn="just" fontAlgn="base">
              <a:buFont typeface="Arial" panose="020B0604020202020204" pitchFamily="34" charset="0"/>
              <a:buChar char="•"/>
            </a:pPr>
            <a:r>
              <a:rPr lang="en-US" b="0" i="0" dirty="0">
                <a:solidFill>
                  <a:srgbClr val="273239"/>
                </a:solidFill>
                <a:effectLst/>
                <a:latin typeface="urw-din"/>
              </a:rPr>
              <a:t>When one of Data node </a:t>
            </a:r>
            <a:r>
              <a:rPr lang="en-US" b="1" i="0" dirty="0">
                <a:solidFill>
                  <a:srgbClr val="273239"/>
                </a:solidFill>
                <a:effectLst/>
                <a:latin typeface="urw-din"/>
              </a:rPr>
              <a:t>gets down </a:t>
            </a:r>
            <a:r>
              <a:rPr lang="en-US" b="0" i="0" dirty="0">
                <a:solidFill>
                  <a:srgbClr val="273239"/>
                </a:solidFill>
                <a:effectLst/>
                <a:latin typeface="urw-din"/>
              </a:rPr>
              <a:t>then it will not make any effect on Hadoop cluster due to </a:t>
            </a:r>
            <a:r>
              <a:rPr lang="en-US" b="1" i="0" dirty="0">
                <a:solidFill>
                  <a:srgbClr val="273239"/>
                </a:solidFill>
                <a:effectLst/>
                <a:latin typeface="urw-din"/>
              </a:rPr>
              <a:t>replication</a:t>
            </a:r>
            <a:r>
              <a:rPr lang="en-US" b="0" i="0" dirty="0">
                <a:solidFill>
                  <a:srgbClr val="273239"/>
                </a:solidFill>
                <a:effectLst/>
                <a:latin typeface="urw-din"/>
              </a:rPr>
              <a:t>.</a:t>
            </a:r>
          </a:p>
          <a:p>
            <a:pPr algn="just" fontAlgn="base">
              <a:buFont typeface="Arial" panose="020B0604020202020204" pitchFamily="34" charset="0"/>
              <a:buChar char="•"/>
            </a:pPr>
            <a:r>
              <a:rPr lang="en-US" b="0" i="0" dirty="0">
                <a:solidFill>
                  <a:srgbClr val="273239"/>
                </a:solidFill>
                <a:effectLst/>
                <a:latin typeface="urw-din"/>
              </a:rPr>
              <a:t>All Data nodes are </a:t>
            </a:r>
            <a:r>
              <a:rPr lang="en-US" b="1" i="0" dirty="0">
                <a:solidFill>
                  <a:srgbClr val="273239"/>
                </a:solidFill>
                <a:effectLst/>
                <a:latin typeface="urw-din"/>
              </a:rPr>
              <a:t>synchronized</a:t>
            </a:r>
            <a:r>
              <a:rPr lang="en-US" b="0" i="0" dirty="0">
                <a:solidFill>
                  <a:srgbClr val="273239"/>
                </a:solidFill>
                <a:effectLst/>
                <a:latin typeface="urw-din"/>
              </a:rPr>
              <a:t> in the Hadoop cluster in a way that they can </a:t>
            </a:r>
            <a:r>
              <a:rPr lang="en-US" b="1" i="0" dirty="0">
                <a:solidFill>
                  <a:srgbClr val="273239"/>
                </a:solidFill>
                <a:effectLst/>
                <a:latin typeface="urw-din"/>
              </a:rPr>
              <a:t>communicate</a:t>
            </a:r>
            <a:r>
              <a:rPr lang="en-US" b="0" i="0" dirty="0">
                <a:solidFill>
                  <a:srgbClr val="273239"/>
                </a:solidFill>
                <a:effectLst/>
                <a:latin typeface="urw-din"/>
              </a:rPr>
              <a:t> with each other for various operations.</a:t>
            </a:r>
          </a:p>
          <a:p>
            <a:pPr marL="0" indent="0" algn="just">
              <a:buNone/>
            </a:pPr>
            <a:endParaRPr lang="en-IN" dirty="0"/>
          </a:p>
        </p:txBody>
      </p:sp>
    </p:spTree>
    <p:extLst>
      <p:ext uri="{BB962C8B-B14F-4D97-AF65-F5344CB8AC3E}">
        <p14:creationId xmlns:p14="http://schemas.microsoft.com/office/powerpoint/2010/main" val="51803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6DCE-3787-28FF-CEAE-E14F2FEDD7F4}"/>
              </a:ext>
            </a:extLst>
          </p:cNvPr>
          <p:cNvSpPr>
            <a:spLocks noGrp="1"/>
          </p:cNvSpPr>
          <p:nvPr>
            <p:ph type="title"/>
          </p:nvPr>
        </p:nvSpPr>
        <p:spPr>
          <a:xfrm>
            <a:off x="1913468" y="365125"/>
            <a:ext cx="9440332" cy="1325563"/>
          </a:xfrm>
        </p:spPr>
        <p:txBody>
          <a:bodyPr>
            <a:normAutofit/>
          </a:bodyPr>
          <a:lstStyle/>
          <a:p>
            <a:r>
              <a:rPr lang="en-IN" sz="4600" b="1"/>
              <a:t>Hadoop Multi node Cluster Architecture</a:t>
            </a:r>
            <a:endParaRPr lang="en-IN" sz="4600"/>
          </a:p>
        </p:txBody>
      </p:sp>
      <p:pic>
        <p:nvPicPr>
          <p:cNvPr id="17" name="Graphic 6" descr="Server">
            <a:extLst>
              <a:ext uri="{FF2B5EF4-FFF2-40B4-BE49-F238E27FC236}">
                <a16:creationId xmlns:a16="http://schemas.microsoft.com/office/drawing/2014/main" id="{8C819387-C577-CC18-0F5A-63EAE26CB1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18" name="Content Placeholder 2">
            <a:extLst>
              <a:ext uri="{FF2B5EF4-FFF2-40B4-BE49-F238E27FC236}">
                <a16:creationId xmlns:a16="http://schemas.microsoft.com/office/drawing/2014/main" id="{7C29E088-2D1B-DE37-CC1E-215D64354395}"/>
              </a:ext>
            </a:extLst>
          </p:cNvPr>
          <p:cNvSpPr>
            <a:spLocks noGrp="1"/>
          </p:cNvSpPr>
          <p:nvPr>
            <p:ph idx="1"/>
          </p:nvPr>
        </p:nvSpPr>
        <p:spPr>
          <a:xfrm>
            <a:off x="838200" y="1825625"/>
            <a:ext cx="10515600" cy="4351338"/>
          </a:xfrm>
        </p:spPr>
        <p:txBody>
          <a:bodyPr>
            <a:normAutofit fontScale="92500" lnSpcReduction="10000"/>
          </a:bodyPr>
          <a:lstStyle/>
          <a:p>
            <a:pPr algn="just"/>
            <a:endParaRPr lang="en-IN" sz="2600" dirty="0"/>
          </a:p>
          <a:p>
            <a:pPr algn="just"/>
            <a:r>
              <a:rPr lang="en-US" sz="2600" b="0" i="0" u="none" strike="noStrike" baseline="0" dirty="0"/>
              <a:t>If a </a:t>
            </a:r>
            <a:r>
              <a:rPr lang="en-US" sz="2600" b="1" i="0" u="none" strike="noStrike" baseline="0" dirty="0"/>
              <a:t>data node cluster goes down </a:t>
            </a:r>
            <a:r>
              <a:rPr lang="en-US" sz="2600" b="0" i="0" u="none" strike="noStrike" baseline="0" dirty="0"/>
              <a:t>while processing is going on, then the </a:t>
            </a:r>
            <a:r>
              <a:rPr lang="en-US" sz="2600" b="0" i="0" u="none" strike="noStrike" baseline="0" dirty="0" err="1"/>
              <a:t>NameNode</a:t>
            </a:r>
            <a:r>
              <a:rPr lang="en-US" sz="2600" b="0" i="0" u="none" strike="noStrike" baseline="0" dirty="0"/>
              <a:t> should know that some data node is down in the </a:t>
            </a:r>
            <a:r>
              <a:rPr lang="en-US" sz="2600" b="1" i="0" u="none" strike="noStrike" baseline="0" dirty="0"/>
              <a:t>cluster, </a:t>
            </a:r>
            <a:r>
              <a:rPr lang="en-US" sz="2600" b="0" i="0" u="none" strike="noStrike" baseline="0" dirty="0"/>
              <a:t>otherwise it can’t continue processing.</a:t>
            </a:r>
          </a:p>
          <a:p>
            <a:pPr marL="0" indent="0" algn="just">
              <a:buNone/>
            </a:pPr>
            <a:endParaRPr lang="en-US" sz="2600" b="0" i="0" u="none" strike="noStrike" baseline="0" dirty="0"/>
          </a:p>
          <a:p>
            <a:pPr algn="just"/>
            <a:r>
              <a:rPr lang="en-US" sz="2600" b="0" i="0" u="none" strike="noStrike" baseline="0" dirty="0"/>
              <a:t>Each Data Node sends a </a:t>
            </a:r>
            <a:r>
              <a:rPr lang="en-US" sz="2600" b="1" i="0" u="none" strike="noStrike" baseline="0" dirty="0"/>
              <a:t>“Heartbeat Signal” </a:t>
            </a:r>
            <a:r>
              <a:rPr lang="en-US" sz="2600" b="0" i="0" u="none" strike="noStrike" baseline="0" dirty="0"/>
              <a:t>to </a:t>
            </a:r>
            <a:r>
              <a:rPr lang="en-US" sz="2600" b="0" i="0" u="none" strike="noStrike" baseline="0" dirty="0" err="1"/>
              <a:t>NameNode</a:t>
            </a:r>
            <a:r>
              <a:rPr lang="en-US" sz="2600" b="0" i="0" u="none" strike="noStrike" baseline="0" dirty="0"/>
              <a:t> after every few minutes to make </a:t>
            </a:r>
            <a:r>
              <a:rPr lang="en-US" sz="2600" b="0" i="0" u="none" strike="noStrike" baseline="0" dirty="0" err="1"/>
              <a:t>NameNode</a:t>
            </a:r>
            <a:r>
              <a:rPr lang="en-US" sz="2600" b="0" i="0" u="none" strike="noStrike" baseline="0" dirty="0"/>
              <a:t> aware of active/inactive status of </a:t>
            </a:r>
            <a:r>
              <a:rPr lang="en-US" sz="2600" b="0" i="0" u="none" strike="noStrike" baseline="0" dirty="0" err="1"/>
              <a:t>DataNodes</a:t>
            </a:r>
            <a:r>
              <a:rPr lang="en-US" sz="2600" b="0" i="0" u="none" strike="noStrike" baseline="0" dirty="0"/>
              <a:t>. –Heartbeat Mechanism.</a:t>
            </a:r>
          </a:p>
          <a:p>
            <a:pPr marL="0" indent="0">
              <a:buNone/>
            </a:pPr>
            <a:r>
              <a:rPr lang="en-IN" dirty="0"/>
              <a:t>Ref : </a:t>
            </a:r>
          </a:p>
          <a:p>
            <a:pPr marL="0" indent="0">
              <a:buNone/>
            </a:pPr>
            <a:r>
              <a:rPr lang="en-IN" dirty="0"/>
              <a:t>https://www.geeksforgeeks.org/how-does-namenode-handles-datanode-failure-in-hadoop-distributed-file-system/?ref=lbp</a:t>
            </a:r>
          </a:p>
        </p:txBody>
      </p:sp>
    </p:spTree>
    <p:extLst>
      <p:ext uri="{BB962C8B-B14F-4D97-AF65-F5344CB8AC3E}">
        <p14:creationId xmlns:p14="http://schemas.microsoft.com/office/powerpoint/2010/main" val="380299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7BF6-467C-6259-127C-C524795672A3}"/>
              </a:ext>
            </a:extLst>
          </p:cNvPr>
          <p:cNvSpPr>
            <a:spLocks noGrp="1"/>
          </p:cNvSpPr>
          <p:nvPr>
            <p:ph type="title"/>
          </p:nvPr>
        </p:nvSpPr>
        <p:spPr/>
        <p:txBody>
          <a:bodyPr>
            <a:noAutofit/>
          </a:bodyPr>
          <a:lstStyle/>
          <a:p>
            <a:pPr fontAlgn="base"/>
            <a:br>
              <a:rPr lang="en-US" sz="3200" b="1" i="0" dirty="0">
                <a:solidFill>
                  <a:srgbClr val="273239"/>
                </a:solidFill>
                <a:effectLst/>
                <a:latin typeface="urw-din"/>
              </a:rPr>
            </a:br>
            <a:br>
              <a:rPr lang="en-US" sz="3200" b="1" i="0" dirty="0">
                <a:solidFill>
                  <a:srgbClr val="273239"/>
                </a:solidFill>
                <a:effectLst/>
                <a:latin typeface="urw-din"/>
              </a:rPr>
            </a:br>
            <a:r>
              <a:rPr lang="en-US" sz="3200" b="1" i="0" dirty="0">
                <a:solidFill>
                  <a:srgbClr val="273239"/>
                </a:solidFill>
                <a:effectLst/>
                <a:latin typeface="urw-din"/>
              </a:rPr>
              <a:t>What happens if one of the </a:t>
            </a:r>
            <a:r>
              <a:rPr lang="en-US" sz="3200" b="1" i="0" dirty="0" err="1">
                <a:solidFill>
                  <a:srgbClr val="273239"/>
                </a:solidFill>
                <a:effectLst/>
                <a:latin typeface="urw-din"/>
              </a:rPr>
              <a:t>Datanodes</a:t>
            </a:r>
            <a:r>
              <a:rPr lang="en-US" sz="3200" b="1" i="0" dirty="0">
                <a:solidFill>
                  <a:srgbClr val="273239"/>
                </a:solidFill>
                <a:effectLst/>
                <a:latin typeface="urw-din"/>
              </a:rPr>
              <a:t> gets failed in HDFS?</a:t>
            </a:r>
            <a:br>
              <a:rPr lang="en-US" sz="3600" b="1" i="0" dirty="0">
                <a:solidFill>
                  <a:srgbClr val="273239"/>
                </a:solidFill>
                <a:effectLst/>
                <a:latin typeface="urw-din"/>
              </a:rPr>
            </a:br>
            <a:br>
              <a:rPr lang="en-US" sz="3600" dirty="0"/>
            </a:br>
            <a:endParaRPr lang="en-IN" sz="3600" dirty="0"/>
          </a:p>
        </p:txBody>
      </p:sp>
      <p:pic>
        <p:nvPicPr>
          <p:cNvPr id="5" name="Content Placeholder 4" descr="Text&#10;&#10;Description automatically generated">
            <a:extLst>
              <a:ext uri="{FF2B5EF4-FFF2-40B4-BE49-F238E27FC236}">
                <a16:creationId xmlns:a16="http://schemas.microsoft.com/office/drawing/2014/main" id="{8BC5B003-2729-28D6-BF63-9485BA95E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834" y="1879600"/>
            <a:ext cx="9498331" cy="3928269"/>
          </a:xfrm>
        </p:spPr>
      </p:pic>
    </p:spTree>
    <p:extLst>
      <p:ext uri="{BB962C8B-B14F-4D97-AF65-F5344CB8AC3E}">
        <p14:creationId xmlns:p14="http://schemas.microsoft.com/office/powerpoint/2010/main" val="285280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7F3C-3650-A412-83CA-28734E507B2D}"/>
              </a:ext>
            </a:extLst>
          </p:cNvPr>
          <p:cNvSpPr>
            <a:spLocks noGrp="1"/>
          </p:cNvSpPr>
          <p:nvPr>
            <p:ph type="title"/>
          </p:nvPr>
        </p:nvSpPr>
        <p:spPr>
          <a:xfrm>
            <a:off x="1653363" y="365760"/>
            <a:ext cx="9367203" cy="1188720"/>
          </a:xfrm>
        </p:spPr>
        <p:txBody>
          <a:bodyPr>
            <a:normAutofit/>
          </a:bodyPr>
          <a:lstStyle/>
          <a:p>
            <a:r>
              <a:rPr lang="en-IN" b="1"/>
              <a:t>HDFS and MapReduce</a:t>
            </a:r>
            <a:endParaRPr lang="en-IN" b="1" dirty="0"/>
          </a:p>
        </p:txBody>
      </p:sp>
      <p:sp>
        <p:nvSpPr>
          <p:cNvPr id="13"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5B83E54-220F-5640-C16A-F443555826F2}"/>
              </a:ext>
            </a:extLst>
          </p:cNvPr>
          <p:cNvSpPr>
            <a:spLocks noGrp="1"/>
          </p:cNvSpPr>
          <p:nvPr>
            <p:ph idx="1"/>
          </p:nvPr>
        </p:nvSpPr>
        <p:spPr>
          <a:xfrm>
            <a:off x="1653363" y="2176272"/>
            <a:ext cx="9367204" cy="4041648"/>
          </a:xfrm>
        </p:spPr>
        <p:txBody>
          <a:bodyPr anchor="t">
            <a:normAutofit/>
          </a:bodyPr>
          <a:lstStyle/>
          <a:p>
            <a:endParaRPr lang="en-IN" sz="2400" b="1" dirty="0"/>
          </a:p>
          <a:p>
            <a:endParaRPr lang="en-IN" sz="2400" b="1" dirty="0"/>
          </a:p>
          <a:p>
            <a:pPr marL="0" indent="0">
              <a:buNone/>
            </a:pPr>
            <a:r>
              <a:rPr lang="en-IN" sz="2400" b="1" dirty="0"/>
              <a:t>Two main components</a:t>
            </a:r>
          </a:p>
          <a:p>
            <a:pPr>
              <a:buFontTx/>
              <a:buChar char="-"/>
            </a:pPr>
            <a:r>
              <a:rPr lang="en-IN" sz="2400" dirty="0"/>
              <a:t>Apache Hadoop – the </a:t>
            </a:r>
            <a:r>
              <a:rPr lang="en-IN" sz="2400" i="0" u="none" strike="noStrike" baseline="0" dirty="0"/>
              <a:t>Hadoop Distributed File System(HDFS) –used for storage.</a:t>
            </a:r>
          </a:p>
          <a:p>
            <a:pPr>
              <a:buFontTx/>
              <a:buChar char="-"/>
            </a:pPr>
            <a:r>
              <a:rPr lang="en-IN" sz="2400" i="0" u="none" strike="noStrike" baseline="0" dirty="0"/>
              <a:t>MapReduce –used for processing </a:t>
            </a:r>
          </a:p>
          <a:p>
            <a:pPr marL="0" indent="0">
              <a:buNone/>
            </a:pPr>
            <a:endParaRPr lang="en-IN" sz="2400" b="1" dirty="0"/>
          </a:p>
        </p:txBody>
      </p:sp>
    </p:spTree>
    <p:extLst>
      <p:ext uri="{BB962C8B-B14F-4D97-AF65-F5344CB8AC3E}">
        <p14:creationId xmlns:p14="http://schemas.microsoft.com/office/powerpoint/2010/main" val="3647232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D485-61A2-1F4A-A464-0DC7EF82066B}"/>
              </a:ext>
            </a:extLst>
          </p:cNvPr>
          <p:cNvSpPr>
            <a:spLocks noGrp="1"/>
          </p:cNvSpPr>
          <p:nvPr>
            <p:ph type="title"/>
          </p:nvPr>
        </p:nvSpPr>
        <p:spPr>
          <a:xfrm>
            <a:off x="1653363" y="365760"/>
            <a:ext cx="9367203" cy="1188720"/>
          </a:xfrm>
        </p:spPr>
        <p:txBody>
          <a:bodyPr>
            <a:normAutofit/>
          </a:bodyPr>
          <a:lstStyle/>
          <a:p>
            <a:r>
              <a:rPr lang="en-IN" b="1" i="0" u="none" strike="noStrike" baseline="0" dirty="0"/>
              <a:t>Hadoop Distributed File System(HDFS)</a:t>
            </a:r>
            <a:endParaRPr lang="en-IN" b="1"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F4133C5-6741-96D3-09EE-B73298EF7A03}"/>
              </a:ext>
            </a:extLst>
          </p:cNvPr>
          <p:cNvSpPr>
            <a:spLocks noGrp="1"/>
          </p:cNvSpPr>
          <p:nvPr>
            <p:ph idx="1"/>
          </p:nvPr>
        </p:nvSpPr>
        <p:spPr>
          <a:xfrm>
            <a:off x="1653363" y="2176272"/>
            <a:ext cx="9367204" cy="4041648"/>
          </a:xfrm>
        </p:spPr>
        <p:txBody>
          <a:bodyPr anchor="t">
            <a:normAutofit/>
          </a:bodyPr>
          <a:lstStyle/>
          <a:p>
            <a:pPr marL="0" indent="0">
              <a:buNone/>
            </a:pPr>
            <a:endParaRPr lang="en-IN" sz="2400" b="1" i="0" u="none" strike="noStrike" baseline="0" dirty="0"/>
          </a:p>
          <a:p>
            <a:pPr marL="0" indent="0">
              <a:buNone/>
            </a:pPr>
            <a:r>
              <a:rPr lang="en-IN" sz="2400" b="1" i="0" u="none" strike="noStrike" baseline="0" dirty="0"/>
              <a:t>Hadoop Distributed File System(HDFS)</a:t>
            </a:r>
          </a:p>
          <a:p>
            <a:r>
              <a:rPr lang="en-IN" sz="2400" dirty="0"/>
              <a:t>F</a:t>
            </a:r>
            <a:r>
              <a:rPr lang="en-IN" sz="2400" b="0" i="0" u="none" strike="noStrike" baseline="0" dirty="0"/>
              <a:t>ault tolerant storage system</a:t>
            </a:r>
          </a:p>
          <a:p>
            <a:r>
              <a:rPr lang="en-US" sz="2400" dirty="0"/>
              <a:t>Stores l</a:t>
            </a:r>
            <a:r>
              <a:rPr lang="en-US" sz="2400" b="0" i="0" u="none" strike="noStrike" baseline="0" dirty="0"/>
              <a:t>arge size files from terabytes to petabytes.</a:t>
            </a:r>
          </a:p>
          <a:p>
            <a:r>
              <a:rPr lang="en-US" sz="2400" b="0" i="0" u="none" strike="noStrike" baseline="0" dirty="0"/>
              <a:t>Attains reliability by replicating the data over multiple hosts.</a:t>
            </a:r>
          </a:p>
          <a:p>
            <a:r>
              <a:rPr lang="en-US" sz="2400" b="0" i="0" u="none" strike="noStrike" baseline="0" dirty="0"/>
              <a:t>The default replication value is 3.</a:t>
            </a:r>
          </a:p>
          <a:p>
            <a:r>
              <a:rPr lang="en-US" sz="2400" b="0" i="0" u="none" strike="noStrike" baseline="0" dirty="0">
                <a:solidFill>
                  <a:srgbClr val="000000"/>
                </a:solidFill>
              </a:rPr>
              <a:t>File in HDFS is split into large block size of 64MB.</a:t>
            </a:r>
          </a:p>
          <a:p>
            <a:r>
              <a:rPr lang="en-US" sz="2400" b="0" i="0" u="none" strike="noStrike" baseline="0" dirty="0">
                <a:solidFill>
                  <a:srgbClr val="000000"/>
                </a:solidFill>
              </a:rPr>
              <a:t>Each block is independently replicated at multiple data nodes. </a:t>
            </a:r>
          </a:p>
          <a:p>
            <a:endParaRPr lang="en-US" sz="2400" b="0" i="0" u="none" strike="noStrike" baseline="0" dirty="0"/>
          </a:p>
          <a:p>
            <a:endParaRPr lang="en-IN" sz="2400" dirty="0"/>
          </a:p>
        </p:txBody>
      </p:sp>
    </p:spTree>
    <p:extLst>
      <p:ext uri="{BB962C8B-B14F-4D97-AF65-F5344CB8AC3E}">
        <p14:creationId xmlns:p14="http://schemas.microsoft.com/office/powerpoint/2010/main" val="3668175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709A6B-4D04-B970-32CC-3EF911C8A595}"/>
              </a:ext>
            </a:extLst>
          </p:cNvPr>
          <p:cNvSpPr>
            <a:spLocks noGrp="1"/>
          </p:cNvSpPr>
          <p:nvPr>
            <p:ph type="title"/>
          </p:nvPr>
        </p:nvSpPr>
        <p:spPr>
          <a:xfrm>
            <a:off x="1137034" y="609597"/>
            <a:ext cx="9392421" cy="1330841"/>
          </a:xfrm>
        </p:spPr>
        <p:txBody>
          <a:bodyPr>
            <a:normAutofit/>
          </a:bodyPr>
          <a:lstStyle/>
          <a:p>
            <a:r>
              <a:rPr lang="en-IN" b="1" i="0" u="none" strike="noStrike" baseline="0"/>
              <a:t>Hadoop Distributed File System(HDFS)</a:t>
            </a:r>
            <a:endParaRPr lang="en-IN" dirty="0"/>
          </a:p>
        </p:txBody>
      </p:sp>
      <p:sp>
        <p:nvSpPr>
          <p:cNvPr id="3" name="Content Placeholder 2">
            <a:extLst>
              <a:ext uri="{FF2B5EF4-FFF2-40B4-BE49-F238E27FC236}">
                <a16:creationId xmlns:a16="http://schemas.microsoft.com/office/drawing/2014/main" id="{CFCD9F65-0E97-1EA8-4539-9ECE27298B94}"/>
              </a:ext>
            </a:extLst>
          </p:cNvPr>
          <p:cNvSpPr>
            <a:spLocks noGrp="1"/>
          </p:cNvSpPr>
          <p:nvPr>
            <p:ph idx="1"/>
          </p:nvPr>
        </p:nvSpPr>
        <p:spPr>
          <a:xfrm>
            <a:off x="1137034" y="2198362"/>
            <a:ext cx="4958966" cy="3917773"/>
          </a:xfrm>
        </p:spPr>
        <p:txBody>
          <a:bodyPr>
            <a:normAutofit/>
          </a:bodyPr>
          <a:lstStyle/>
          <a:p>
            <a:pPr algn="just"/>
            <a:r>
              <a:rPr lang="en-US" sz="2000" dirty="0">
                <a:latin typeface="Sans"/>
              </a:rPr>
              <a:t>HDFS</a:t>
            </a:r>
            <a:r>
              <a:rPr lang="en-US" sz="2000" b="0" i="0" dirty="0">
                <a:effectLst/>
                <a:latin typeface="Sans"/>
              </a:rPr>
              <a:t> is like a tree in which there is a </a:t>
            </a:r>
            <a:r>
              <a:rPr lang="en-US" sz="2000" b="1" i="0" dirty="0">
                <a:effectLst/>
                <a:latin typeface="Sans"/>
              </a:rPr>
              <a:t>name node (the master)</a:t>
            </a:r>
            <a:r>
              <a:rPr lang="en-US" sz="2000" b="0" i="0" dirty="0">
                <a:effectLst/>
                <a:latin typeface="Sans"/>
              </a:rPr>
              <a:t> and </a:t>
            </a:r>
            <a:r>
              <a:rPr lang="en-US" sz="2000" b="1" i="0" dirty="0">
                <a:effectLst/>
                <a:latin typeface="Sans"/>
              </a:rPr>
              <a:t>data nodes (workers).</a:t>
            </a:r>
          </a:p>
          <a:p>
            <a:pPr algn="just"/>
            <a:r>
              <a:rPr lang="en-US" sz="2000" b="0" i="0" dirty="0">
                <a:effectLst/>
                <a:latin typeface="Sans"/>
              </a:rPr>
              <a:t>The name node is connected to the data nodes, also known as commodity machines where data is stored. </a:t>
            </a:r>
            <a:endParaRPr lang="en-US" sz="2000" dirty="0">
              <a:latin typeface="Sans"/>
            </a:endParaRPr>
          </a:p>
          <a:p>
            <a:pPr algn="just"/>
            <a:r>
              <a:rPr lang="en-US" sz="2000" b="0" i="0" dirty="0">
                <a:effectLst/>
                <a:latin typeface="Sans"/>
              </a:rPr>
              <a:t> The name node contains the job tracker which manages all the filesystems and the tasks to be performed. </a:t>
            </a:r>
          </a:p>
          <a:p>
            <a:pPr marL="0" indent="0" algn="just">
              <a:buNone/>
            </a:pPr>
            <a:r>
              <a:rPr lang="en-IN" sz="2000" b="1" i="0" u="sng" dirty="0">
                <a:effectLst/>
              </a:rPr>
              <a:t>Understanding HDFS using Legos</a:t>
            </a:r>
          </a:p>
          <a:p>
            <a:pPr marL="0" indent="0" algn="just">
              <a:buNone/>
            </a:pPr>
            <a:r>
              <a:rPr lang="en-IN" sz="2000" b="1" dirty="0"/>
              <a:t>https://www.youtube.com/watch?v=4Gfl0WuONMY</a:t>
            </a:r>
          </a:p>
          <a:p>
            <a:pPr marL="0" indent="0" algn="just">
              <a:buNone/>
            </a:pPr>
            <a:endParaRPr lang="en-IN" sz="2000" dirty="0"/>
          </a:p>
        </p:txBody>
      </p:sp>
      <p:pic>
        <p:nvPicPr>
          <p:cNvPr id="5" name="Picture 4" descr="Timeline&#10;&#10;Description automatically generated">
            <a:extLst>
              <a:ext uri="{FF2B5EF4-FFF2-40B4-BE49-F238E27FC236}">
                <a16:creationId xmlns:a16="http://schemas.microsoft.com/office/drawing/2014/main" id="{1C558BAF-A33E-B173-91A7-5C661DA5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3176998"/>
            <a:ext cx="4788505" cy="1771746"/>
          </a:xfrm>
          <a:prstGeom prst="rect">
            <a:avLst/>
          </a:prstGeom>
        </p:spPr>
      </p:pic>
      <p:sp>
        <p:nvSpPr>
          <p:cNvPr id="29"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7648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descr="&quot;&quot;">
            <a:extLst>
              <a:ext uri="{FF2B5EF4-FFF2-40B4-BE49-F238E27FC236}">
                <a16:creationId xmlns:a16="http://schemas.microsoft.com/office/drawing/2014/main" id="{5200D2D1-8EBD-3684-CF07-E55CD8FE365E}"/>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Arc 17" descr="&quot;&quot;">
            <a:extLst>
              <a:ext uri="{FF2B5EF4-FFF2-40B4-BE49-F238E27FC236}">
                <a16:creationId xmlns:a16="http://schemas.microsoft.com/office/drawing/2014/main" id="{DF9626E5-8D1F-95E1-B9D5-EB5A686850CE}"/>
              </a:ext>
            </a:extLst>
          </p:cNvPr>
          <p:cNvSpPr>
            <a:spLocks noGrp="1" noRot="1" noChangeAspect="1" noMove="1" noResize="1" noEditPoints="1" noAdjustHandles="1" noChangeArrowheads="1" noChangeShapeType="1" noTextEdit="1"/>
          </p:cNvSpPr>
          <p:nvPr/>
        </p:nvSpPr>
        <p:spPr>
          <a:xfrm rot="20746107">
            <a:off x="8175625" y="457200"/>
            <a:ext cx="2987675" cy="2989263"/>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rgbClr val="000000"/>
              </a:solidFill>
            </a:endParaRPr>
          </a:p>
        </p:txBody>
      </p:sp>
      <p:sp>
        <p:nvSpPr>
          <p:cNvPr id="4100" name="Title 1">
            <a:extLst>
              <a:ext uri="{FF2B5EF4-FFF2-40B4-BE49-F238E27FC236}">
                <a16:creationId xmlns:a16="http://schemas.microsoft.com/office/drawing/2014/main" id="{2E163248-4AB2-7212-BD63-EAD773AD558D}"/>
              </a:ext>
            </a:extLst>
          </p:cNvPr>
          <p:cNvSpPr>
            <a:spLocks noGrp="1" noChangeArrowheads="1"/>
          </p:cNvSpPr>
          <p:nvPr>
            <p:ph type="title"/>
          </p:nvPr>
        </p:nvSpPr>
        <p:spPr/>
        <p:txBody>
          <a:bodyPr/>
          <a:lstStyle/>
          <a:p>
            <a:pPr algn="ctr" eaLnBrk="1" hangingPunct="1"/>
            <a:r>
              <a:rPr lang="en-IN" altLang="en-US" b="1"/>
              <a:t>Evaluation Criteria - Theory</a:t>
            </a:r>
            <a:endParaRPr lang="en-IN" altLang="en-US"/>
          </a:p>
        </p:txBody>
      </p:sp>
      <p:graphicFrame>
        <p:nvGraphicFramePr>
          <p:cNvPr id="4" name="Table 4">
            <a:extLst>
              <a:ext uri="{FF2B5EF4-FFF2-40B4-BE49-F238E27FC236}">
                <a16:creationId xmlns:a16="http://schemas.microsoft.com/office/drawing/2014/main" id="{E8CFE32A-96DA-BB06-FC64-D748BE49B12A}"/>
              </a:ext>
            </a:extLst>
          </p:cNvPr>
          <p:cNvGraphicFramePr>
            <a:graphicFrameLocks noGrp="1"/>
          </p:cNvGraphicFramePr>
          <p:nvPr>
            <p:ph idx="1"/>
          </p:nvPr>
        </p:nvGraphicFramePr>
        <p:xfrm>
          <a:off x="930275" y="2220913"/>
          <a:ext cx="10331450" cy="3560760"/>
        </p:xfrm>
        <a:graphic>
          <a:graphicData uri="http://schemas.openxmlformats.org/drawingml/2006/table">
            <a:tbl>
              <a:tblPr firstRow="1" bandRow="1">
                <a:tableStyleId>{5C22544A-7EE6-4342-B048-85BDC9FD1C3A}</a:tableStyleId>
              </a:tblPr>
              <a:tblGrid>
                <a:gridCol w="7618022">
                  <a:extLst>
                    <a:ext uri="{9D8B030D-6E8A-4147-A177-3AD203B41FA5}">
                      <a16:colId xmlns:a16="http://schemas.microsoft.com/office/drawing/2014/main" val="20000"/>
                    </a:ext>
                  </a:extLst>
                </a:gridCol>
                <a:gridCol w="2713428">
                  <a:extLst>
                    <a:ext uri="{9D8B030D-6E8A-4147-A177-3AD203B41FA5}">
                      <a16:colId xmlns:a16="http://schemas.microsoft.com/office/drawing/2014/main" val="20001"/>
                    </a:ext>
                  </a:extLst>
                </a:gridCol>
              </a:tblGrid>
              <a:tr h="783996">
                <a:tc>
                  <a:txBody>
                    <a:bodyPr/>
                    <a:lstStyle/>
                    <a:p>
                      <a:pPr algn="ctr"/>
                      <a:r>
                        <a:rPr lang="en-IN" sz="3900">
                          <a:latin typeface="Times New Roman" panose="02020603050405020304" pitchFamily="18" charset="0"/>
                          <a:cs typeface="Times New Roman" panose="02020603050405020304" pitchFamily="18" charset="0"/>
                        </a:rPr>
                        <a:t>Criteria</a:t>
                      </a:r>
                    </a:p>
                  </a:txBody>
                  <a:tcPr marL="148192" marR="148192" marT="74089" marB="74089"/>
                </a:tc>
                <a:tc>
                  <a:txBody>
                    <a:bodyPr/>
                    <a:lstStyle/>
                    <a:p>
                      <a:pPr algn="ctr"/>
                      <a:r>
                        <a:rPr lang="en-IN" sz="3900" dirty="0">
                          <a:latin typeface="Times New Roman" panose="02020603050405020304" pitchFamily="18" charset="0"/>
                          <a:cs typeface="Times New Roman" panose="02020603050405020304" pitchFamily="18" charset="0"/>
                        </a:rPr>
                        <a:t>Marks</a:t>
                      </a:r>
                    </a:p>
                  </a:txBody>
                  <a:tcPr marL="148192" marR="148192" marT="74089" marB="74089"/>
                </a:tc>
                <a:extLst>
                  <a:ext uri="{0D108BD9-81ED-4DB2-BD59-A6C34878D82A}">
                    <a16:rowId xmlns:a16="http://schemas.microsoft.com/office/drawing/2014/main" val="10000"/>
                  </a:ext>
                </a:extLst>
              </a:tr>
              <a:tr h="694191">
                <a:tc>
                  <a:txBody>
                    <a:bodyPr/>
                    <a:lstStyle/>
                    <a:p>
                      <a:pPr algn="ctr"/>
                      <a:r>
                        <a:rPr lang="en-IN" sz="3300" dirty="0">
                          <a:latin typeface="Times New Roman" panose="02020603050405020304" pitchFamily="18" charset="0"/>
                          <a:cs typeface="Times New Roman" panose="02020603050405020304" pitchFamily="18" charset="0"/>
                        </a:rPr>
                        <a:t>Mid Exams</a:t>
                      </a:r>
                    </a:p>
                  </a:txBody>
                  <a:tcPr marL="148192" marR="148192" marT="74089" marB="74089"/>
                </a:tc>
                <a:tc>
                  <a:txBody>
                    <a:bodyPr/>
                    <a:lstStyle/>
                    <a:p>
                      <a:pPr algn="ctr"/>
                      <a:r>
                        <a:rPr lang="en-IN" sz="3300">
                          <a:latin typeface="Times New Roman" panose="02020603050405020304" pitchFamily="18" charset="0"/>
                          <a:cs typeface="Times New Roman" panose="02020603050405020304" pitchFamily="18" charset="0"/>
                        </a:rPr>
                        <a:t>30M</a:t>
                      </a:r>
                    </a:p>
                  </a:txBody>
                  <a:tcPr marL="148192" marR="148192" marT="74089" marB="74089"/>
                </a:tc>
                <a:extLst>
                  <a:ext uri="{0D108BD9-81ED-4DB2-BD59-A6C34878D82A}">
                    <a16:rowId xmlns:a16="http://schemas.microsoft.com/office/drawing/2014/main" val="10001"/>
                  </a:ext>
                </a:extLst>
              </a:tr>
              <a:tr h="694191">
                <a:tc>
                  <a:txBody>
                    <a:bodyPr/>
                    <a:lstStyle/>
                    <a:p>
                      <a:pPr algn="ctr"/>
                      <a:r>
                        <a:rPr lang="en-IN" sz="3300">
                          <a:latin typeface="Times New Roman" panose="02020603050405020304" pitchFamily="18" charset="0"/>
                          <a:cs typeface="Times New Roman" panose="02020603050405020304" pitchFamily="18" charset="0"/>
                        </a:rPr>
                        <a:t>Assignment</a:t>
                      </a:r>
                    </a:p>
                  </a:txBody>
                  <a:tcPr marL="148192" marR="148192" marT="74089" marB="74089"/>
                </a:tc>
                <a:tc>
                  <a:txBody>
                    <a:bodyPr/>
                    <a:lstStyle/>
                    <a:p>
                      <a:pPr algn="ctr"/>
                      <a:r>
                        <a:rPr lang="en-IN" sz="3300" dirty="0">
                          <a:latin typeface="Times New Roman" panose="02020603050405020304" pitchFamily="18" charset="0"/>
                          <a:cs typeface="Times New Roman" panose="02020603050405020304" pitchFamily="18" charset="0"/>
                        </a:rPr>
                        <a:t>5M</a:t>
                      </a:r>
                    </a:p>
                  </a:txBody>
                  <a:tcPr marL="148192" marR="148192" marT="74089" marB="74089"/>
                </a:tc>
                <a:extLst>
                  <a:ext uri="{0D108BD9-81ED-4DB2-BD59-A6C34878D82A}">
                    <a16:rowId xmlns:a16="http://schemas.microsoft.com/office/drawing/2014/main" val="10002"/>
                  </a:ext>
                </a:extLst>
              </a:tr>
              <a:tr h="694191">
                <a:tc>
                  <a:txBody>
                    <a:bodyPr/>
                    <a:lstStyle/>
                    <a:p>
                      <a:pPr algn="ctr"/>
                      <a:r>
                        <a:rPr lang="en-IN" sz="3300">
                          <a:latin typeface="Times New Roman" panose="02020603050405020304" pitchFamily="18" charset="0"/>
                          <a:cs typeface="Times New Roman" panose="02020603050405020304" pitchFamily="18" charset="0"/>
                        </a:rPr>
                        <a:t>Quiz</a:t>
                      </a:r>
                    </a:p>
                  </a:txBody>
                  <a:tcPr marL="148192" marR="148192" marT="74089" marB="74089"/>
                </a:tc>
                <a:tc>
                  <a:txBody>
                    <a:bodyPr/>
                    <a:lstStyle/>
                    <a:p>
                      <a:pPr algn="ctr"/>
                      <a:r>
                        <a:rPr lang="en-IN" sz="3300">
                          <a:latin typeface="Times New Roman" panose="02020603050405020304" pitchFamily="18" charset="0"/>
                          <a:cs typeface="Times New Roman" panose="02020603050405020304" pitchFamily="18" charset="0"/>
                        </a:rPr>
                        <a:t>5M</a:t>
                      </a:r>
                    </a:p>
                  </a:txBody>
                  <a:tcPr marL="148192" marR="148192" marT="74089" marB="74089"/>
                </a:tc>
                <a:extLst>
                  <a:ext uri="{0D108BD9-81ED-4DB2-BD59-A6C34878D82A}">
                    <a16:rowId xmlns:a16="http://schemas.microsoft.com/office/drawing/2014/main" val="10003"/>
                  </a:ext>
                </a:extLst>
              </a:tr>
              <a:tr h="694191">
                <a:tc>
                  <a:txBody>
                    <a:bodyPr/>
                    <a:lstStyle/>
                    <a:p>
                      <a:pPr algn="ctr"/>
                      <a:r>
                        <a:rPr lang="en-IN" sz="3300">
                          <a:latin typeface="Times New Roman" panose="02020603050405020304" pitchFamily="18" charset="0"/>
                          <a:cs typeface="Times New Roman" panose="02020603050405020304" pitchFamily="18" charset="0"/>
                        </a:rPr>
                        <a:t>Total</a:t>
                      </a:r>
                    </a:p>
                  </a:txBody>
                  <a:tcPr marL="148192" marR="148192" marT="74089" marB="74089"/>
                </a:tc>
                <a:tc>
                  <a:txBody>
                    <a:bodyPr/>
                    <a:lstStyle/>
                    <a:p>
                      <a:pPr algn="ctr"/>
                      <a:r>
                        <a:rPr lang="en-IN" sz="3300" dirty="0">
                          <a:latin typeface="Times New Roman" panose="02020603050405020304" pitchFamily="18" charset="0"/>
                          <a:cs typeface="Times New Roman" panose="02020603050405020304" pitchFamily="18" charset="0"/>
                        </a:rPr>
                        <a:t>40M</a:t>
                      </a:r>
                    </a:p>
                  </a:txBody>
                  <a:tcPr marL="148192" marR="148192" marT="74089" marB="74089"/>
                </a:tc>
                <a:extLst>
                  <a:ext uri="{0D108BD9-81ED-4DB2-BD59-A6C34878D82A}">
                    <a16:rowId xmlns:a16="http://schemas.microsoft.com/office/drawing/2014/main" val="10004"/>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060F-6C0F-EED1-668F-67692B1300A2}"/>
              </a:ext>
            </a:extLst>
          </p:cNvPr>
          <p:cNvSpPr>
            <a:spLocks noGrp="1"/>
          </p:cNvSpPr>
          <p:nvPr>
            <p:ph type="title"/>
          </p:nvPr>
        </p:nvSpPr>
        <p:spPr>
          <a:xfrm>
            <a:off x="643467" y="321734"/>
            <a:ext cx="10905066" cy="1135737"/>
          </a:xfrm>
        </p:spPr>
        <p:txBody>
          <a:bodyPr>
            <a:normAutofit/>
          </a:bodyPr>
          <a:lstStyle/>
          <a:p>
            <a:r>
              <a:rPr lang="en-IN" sz="3600" b="1"/>
              <a:t>Understand Hadoop - Example</a:t>
            </a:r>
          </a:p>
        </p:txBody>
      </p:sp>
      <p:sp>
        <p:nvSpPr>
          <p:cNvPr id="3" name="Content Placeholder 2">
            <a:extLst>
              <a:ext uri="{FF2B5EF4-FFF2-40B4-BE49-F238E27FC236}">
                <a16:creationId xmlns:a16="http://schemas.microsoft.com/office/drawing/2014/main" id="{516D7968-B4F8-0B7D-0738-459F50085CDB}"/>
              </a:ext>
            </a:extLst>
          </p:cNvPr>
          <p:cNvSpPr>
            <a:spLocks noGrp="1"/>
          </p:cNvSpPr>
          <p:nvPr>
            <p:ph idx="1"/>
          </p:nvPr>
        </p:nvSpPr>
        <p:spPr>
          <a:xfrm>
            <a:off x="643467" y="1782981"/>
            <a:ext cx="10905066" cy="4393982"/>
          </a:xfrm>
        </p:spPr>
        <p:txBody>
          <a:bodyPr>
            <a:normAutofit/>
          </a:bodyPr>
          <a:lstStyle/>
          <a:p>
            <a:r>
              <a:rPr lang="en-IN" sz="2000" dirty="0"/>
              <a:t>If a </a:t>
            </a:r>
            <a:r>
              <a:rPr lang="en-IN" sz="2000" b="1" dirty="0"/>
              <a:t>researcher</a:t>
            </a:r>
            <a:r>
              <a:rPr lang="en-IN" sz="2000" dirty="0"/>
              <a:t> wants to </a:t>
            </a:r>
            <a:r>
              <a:rPr lang="en-IN" sz="2000" b="1" dirty="0"/>
              <a:t>identify the calls </a:t>
            </a:r>
            <a:r>
              <a:rPr lang="en-IN" sz="2000" dirty="0"/>
              <a:t>made by the </a:t>
            </a:r>
            <a:r>
              <a:rPr lang="en-IN" sz="2000" b="1" dirty="0"/>
              <a:t>college students </a:t>
            </a:r>
            <a:r>
              <a:rPr lang="en-IN" sz="2000" dirty="0"/>
              <a:t>in a city on the occasion of an </a:t>
            </a:r>
            <a:r>
              <a:rPr lang="en-IN" sz="2000" b="1" dirty="0"/>
              <a:t>event.</a:t>
            </a:r>
          </a:p>
          <a:p>
            <a:r>
              <a:rPr lang="en-IN" sz="2000" dirty="0"/>
              <a:t>The </a:t>
            </a:r>
            <a:r>
              <a:rPr lang="en-IN" sz="2000" b="1" dirty="0"/>
              <a:t>fields</a:t>
            </a:r>
            <a:r>
              <a:rPr lang="en-IN" sz="2000" dirty="0"/>
              <a:t> required </a:t>
            </a:r>
            <a:r>
              <a:rPr lang="en-IN" sz="2000" b="1" dirty="0"/>
              <a:t>– timing of the event </a:t>
            </a:r>
            <a:r>
              <a:rPr lang="en-IN" sz="2000" dirty="0"/>
              <a:t>and </a:t>
            </a:r>
            <a:r>
              <a:rPr lang="en-IN" sz="2000" b="1" dirty="0"/>
              <a:t>relevant information </a:t>
            </a:r>
            <a:r>
              <a:rPr lang="en-IN" sz="2000" dirty="0"/>
              <a:t>of the student.</a:t>
            </a:r>
          </a:p>
          <a:p>
            <a:r>
              <a:rPr lang="en-IN" sz="2000" dirty="0"/>
              <a:t>The </a:t>
            </a:r>
            <a:r>
              <a:rPr lang="en-IN" sz="2000" b="1" dirty="0"/>
              <a:t>query is fired to search the results </a:t>
            </a:r>
            <a:r>
              <a:rPr lang="en-IN" sz="2000" dirty="0"/>
              <a:t>from the call records stored with the machine, which return relevant results that are collected in </a:t>
            </a:r>
            <a:r>
              <a:rPr lang="en-IN" sz="2000" b="1" dirty="0"/>
              <a:t>csv file.</a:t>
            </a:r>
          </a:p>
          <a:p>
            <a:pPr>
              <a:buFontTx/>
              <a:buChar char="-"/>
            </a:pPr>
            <a:r>
              <a:rPr lang="en-IN" sz="2000" dirty="0"/>
              <a:t>The </a:t>
            </a:r>
            <a:r>
              <a:rPr lang="en-IN" sz="2000" b="1" dirty="0"/>
              <a:t>processing starts </a:t>
            </a:r>
            <a:r>
              <a:rPr lang="en-IN" sz="2000" dirty="0"/>
              <a:t>by first </a:t>
            </a:r>
            <a:r>
              <a:rPr lang="en-IN" sz="2000" b="1" dirty="0"/>
              <a:t>loading the data </a:t>
            </a:r>
            <a:r>
              <a:rPr lang="en-IN" sz="2000" dirty="0"/>
              <a:t>into </a:t>
            </a:r>
            <a:r>
              <a:rPr lang="en-IN" sz="2000" b="1" dirty="0"/>
              <a:t>Hadoop</a:t>
            </a:r>
            <a:r>
              <a:rPr lang="en-IN" sz="2000" dirty="0"/>
              <a:t> and then </a:t>
            </a:r>
            <a:r>
              <a:rPr lang="en-IN" sz="2000" b="1" dirty="0"/>
              <a:t>applying</a:t>
            </a:r>
            <a:r>
              <a:rPr lang="en-IN" sz="2000" dirty="0"/>
              <a:t> the </a:t>
            </a:r>
            <a:r>
              <a:rPr lang="en-IN" sz="2000" b="1" dirty="0"/>
              <a:t>MapReduce model.</a:t>
            </a:r>
          </a:p>
          <a:p>
            <a:pPr>
              <a:buFontTx/>
              <a:buChar char="-"/>
            </a:pPr>
            <a:r>
              <a:rPr lang="en-IN" sz="2000" dirty="0"/>
              <a:t>Consider the columns </a:t>
            </a:r>
            <a:r>
              <a:rPr lang="en-IN" sz="2000" b="1" dirty="0" err="1"/>
              <a:t>u_id,u_name,c_name,sp_name,call_time</a:t>
            </a:r>
            <a:r>
              <a:rPr lang="en-IN" sz="2000" b="1" dirty="0"/>
              <a:t> </a:t>
            </a:r>
            <a:r>
              <a:rPr lang="en-IN" sz="2000" dirty="0"/>
              <a:t>are obtained in csv file.</a:t>
            </a:r>
          </a:p>
          <a:p>
            <a:pPr>
              <a:buFontTx/>
              <a:buChar char="-"/>
            </a:pPr>
            <a:r>
              <a:rPr lang="en-IN" sz="2000" dirty="0"/>
              <a:t>To obtain final output, </a:t>
            </a:r>
            <a:r>
              <a:rPr lang="en-IN" sz="2000" b="1" dirty="0"/>
              <a:t>each mapper </a:t>
            </a:r>
            <a:r>
              <a:rPr lang="en-IN" sz="2000" dirty="0"/>
              <a:t>receives data line by line. Once the mapper receives its job, the </a:t>
            </a:r>
            <a:r>
              <a:rPr lang="en-IN" sz="2000" b="1" dirty="0"/>
              <a:t>results are shuffled or sorted </a:t>
            </a:r>
            <a:r>
              <a:rPr lang="en-IN" sz="2000" dirty="0"/>
              <a:t>by the Hadoop framework, which combines data in groups that are forwarded to reducer,</a:t>
            </a:r>
          </a:p>
          <a:p>
            <a:pPr>
              <a:buFontTx/>
              <a:buChar char="-"/>
            </a:pPr>
            <a:r>
              <a:rPr lang="en-IN" sz="2000" dirty="0"/>
              <a:t>The final output is obtained by the </a:t>
            </a:r>
            <a:r>
              <a:rPr lang="en-IN" sz="2000" b="1" dirty="0"/>
              <a:t>reducer.</a:t>
            </a:r>
          </a:p>
        </p:txBody>
      </p:sp>
      <p:sp>
        <p:nvSpPr>
          <p:cNvPr id="2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89963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D934-F39F-B0F2-A219-F2A7D7DDB274}"/>
              </a:ext>
            </a:extLst>
          </p:cNvPr>
          <p:cNvSpPr>
            <a:spLocks noGrp="1"/>
          </p:cNvSpPr>
          <p:nvPr>
            <p:ph type="title"/>
          </p:nvPr>
        </p:nvSpPr>
        <p:spPr>
          <a:xfrm>
            <a:off x="1653363" y="365760"/>
            <a:ext cx="9367203" cy="1188720"/>
          </a:xfrm>
        </p:spPr>
        <p:txBody>
          <a:bodyPr>
            <a:normAutofit/>
          </a:bodyPr>
          <a:lstStyle/>
          <a:p>
            <a:r>
              <a:rPr lang="en-IN" b="1" dirty="0"/>
              <a:t>Features of Hadoop</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E27EF32-26E2-63E5-09F6-07C033C600D9}"/>
              </a:ext>
            </a:extLst>
          </p:cNvPr>
          <p:cNvSpPr>
            <a:spLocks noGrp="1"/>
          </p:cNvSpPr>
          <p:nvPr>
            <p:ph idx="1"/>
          </p:nvPr>
        </p:nvSpPr>
        <p:spPr>
          <a:xfrm>
            <a:off x="1653363" y="2176272"/>
            <a:ext cx="9367204" cy="4041648"/>
          </a:xfrm>
        </p:spPr>
        <p:txBody>
          <a:bodyPr anchor="t">
            <a:normAutofit/>
          </a:bodyPr>
          <a:lstStyle/>
          <a:p>
            <a:endParaRPr lang="en-IN" sz="2400" dirty="0"/>
          </a:p>
          <a:p>
            <a:r>
              <a:rPr lang="en-IN" sz="2400" dirty="0"/>
              <a:t>Open Source</a:t>
            </a:r>
          </a:p>
          <a:p>
            <a:r>
              <a:rPr lang="en-IN" sz="2400" dirty="0"/>
              <a:t>Highly Scalable Cluster</a:t>
            </a:r>
          </a:p>
          <a:p>
            <a:r>
              <a:rPr lang="en-IN" sz="2400" dirty="0"/>
              <a:t>Fault tolerance is available</a:t>
            </a:r>
          </a:p>
          <a:p>
            <a:r>
              <a:rPr lang="en-IN" sz="2400" dirty="0"/>
              <a:t>Flexible</a:t>
            </a:r>
          </a:p>
          <a:p>
            <a:r>
              <a:rPr lang="en-IN" sz="2400" dirty="0"/>
              <a:t>Easy to use</a:t>
            </a:r>
          </a:p>
          <a:p>
            <a:r>
              <a:rPr lang="en-IN" sz="2400" dirty="0"/>
              <a:t>Provides faster data processing</a:t>
            </a:r>
          </a:p>
          <a:p>
            <a:endParaRPr lang="en-IN" sz="2400" dirty="0"/>
          </a:p>
          <a:p>
            <a:endParaRPr lang="en-IN" sz="2400" dirty="0"/>
          </a:p>
        </p:txBody>
      </p:sp>
    </p:spTree>
    <p:extLst>
      <p:ext uri="{BB962C8B-B14F-4D97-AF65-F5344CB8AC3E}">
        <p14:creationId xmlns:p14="http://schemas.microsoft.com/office/powerpoint/2010/main" val="2997454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0BB5-D992-5BEE-F192-909FA1282EAC}"/>
              </a:ext>
            </a:extLst>
          </p:cNvPr>
          <p:cNvSpPr>
            <a:spLocks noGrp="1"/>
          </p:cNvSpPr>
          <p:nvPr>
            <p:ph type="title"/>
          </p:nvPr>
        </p:nvSpPr>
        <p:spPr>
          <a:xfrm>
            <a:off x="1653363" y="365760"/>
            <a:ext cx="9367203" cy="1188720"/>
          </a:xfrm>
        </p:spPr>
        <p:txBody>
          <a:bodyPr>
            <a:normAutofit/>
          </a:bodyPr>
          <a:lstStyle/>
          <a:p>
            <a:r>
              <a:rPr lang="en-IN" b="1" dirty="0"/>
              <a:t>MapReduce</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6A24B1-49CF-9628-2C51-83860E33F568}"/>
              </a:ext>
            </a:extLst>
          </p:cNvPr>
          <p:cNvSpPr>
            <a:spLocks noGrp="1"/>
          </p:cNvSpPr>
          <p:nvPr>
            <p:ph idx="1"/>
          </p:nvPr>
        </p:nvSpPr>
        <p:spPr>
          <a:xfrm>
            <a:off x="1412398" y="2084832"/>
            <a:ext cx="9367204" cy="4041648"/>
          </a:xfrm>
        </p:spPr>
        <p:txBody>
          <a:bodyPr anchor="t">
            <a:normAutofit/>
          </a:bodyPr>
          <a:lstStyle/>
          <a:p>
            <a:pPr marL="0" indent="0" algn="just">
              <a:buNone/>
            </a:pPr>
            <a:r>
              <a:rPr lang="en-IN" sz="2400" b="1" i="0" u="none" strike="noStrike" baseline="0" dirty="0"/>
              <a:t>MapReduce</a:t>
            </a:r>
          </a:p>
          <a:p>
            <a:pPr algn="just"/>
            <a:r>
              <a:rPr lang="en-IN" sz="2400" b="0" i="0" u="none" strike="noStrike" baseline="0" dirty="0"/>
              <a:t>Used </a:t>
            </a:r>
            <a:r>
              <a:rPr lang="en-IN" sz="2400" dirty="0"/>
              <a:t>for </a:t>
            </a:r>
            <a:r>
              <a:rPr lang="en-IN" sz="2400" b="0" i="0" u="none" strike="noStrike" baseline="0" dirty="0"/>
              <a:t>processing large distributed datasets parallelly.</a:t>
            </a:r>
          </a:p>
          <a:p>
            <a:pPr algn="just"/>
            <a:r>
              <a:rPr lang="en-US" sz="2400" b="0" i="0" dirty="0">
                <a:effectLst/>
              </a:rPr>
              <a:t>MapReduce is a process of two phases</a:t>
            </a:r>
          </a:p>
          <a:p>
            <a:pPr marL="400050" indent="-400050" algn="just">
              <a:buAutoNum type="romanLcParenBoth"/>
            </a:pPr>
            <a:r>
              <a:rPr lang="en-US" sz="2400" b="0" i="0" dirty="0">
                <a:effectLst/>
              </a:rPr>
              <a:t>The Map phase takes in a set of data which are broken down into key-value pairs.</a:t>
            </a:r>
            <a:endParaRPr lang="en-US" sz="3600" b="0" i="0" dirty="0">
              <a:effectLst/>
            </a:endParaRPr>
          </a:p>
          <a:p>
            <a:pPr marL="400050" indent="-400050" algn="just">
              <a:buAutoNum type="romanLcParenBoth"/>
            </a:pPr>
            <a:r>
              <a:rPr lang="en-US" sz="2400" b="0" i="0" dirty="0">
                <a:effectLst/>
              </a:rPr>
              <a:t>The Reduce phase - The output from the Map phase goes to the Reduce phase as input where it is reduced to smaller key-value pairs</a:t>
            </a:r>
          </a:p>
          <a:p>
            <a:pPr algn="just"/>
            <a:r>
              <a:rPr lang="en-US" sz="2400" b="0" i="0" dirty="0">
                <a:effectLst/>
              </a:rPr>
              <a:t>The key-value pairs given out by the Reduce phase is the final output of the MapReduce process</a:t>
            </a:r>
            <a:endParaRPr lang="en-IN" sz="3600" b="1" i="0" u="sng" dirty="0">
              <a:effectLst/>
            </a:endParaRPr>
          </a:p>
        </p:txBody>
      </p:sp>
    </p:spTree>
    <p:extLst>
      <p:ext uri="{BB962C8B-B14F-4D97-AF65-F5344CB8AC3E}">
        <p14:creationId xmlns:p14="http://schemas.microsoft.com/office/powerpoint/2010/main" val="217898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5E89CF-138A-43D1-1CE4-F43963A3590F}"/>
              </a:ext>
            </a:extLst>
          </p:cNvPr>
          <p:cNvSpPr>
            <a:spLocks noGrp="1"/>
          </p:cNvSpPr>
          <p:nvPr>
            <p:ph type="title"/>
          </p:nvPr>
        </p:nvSpPr>
        <p:spPr>
          <a:xfrm>
            <a:off x="643467" y="321734"/>
            <a:ext cx="5136416" cy="1135737"/>
          </a:xfrm>
        </p:spPr>
        <p:txBody>
          <a:bodyPr>
            <a:normAutofit/>
          </a:bodyPr>
          <a:lstStyle/>
          <a:p>
            <a:r>
              <a:rPr lang="en-IN" sz="3600" b="1"/>
              <a:t>MapReduce</a:t>
            </a:r>
            <a:endParaRPr lang="en-IN" sz="3600"/>
          </a:p>
        </p:txBody>
      </p:sp>
      <p:sp>
        <p:nvSpPr>
          <p:cNvPr id="3" name="Content Placeholder 2">
            <a:extLst>
              <a:ext uri="{FF2B5EF4-FFF2-40B4-BE49-F238E27FC236}">
                <a16:creationId xmlns:a16="http://schemas.microsoft.com/office/drawing/2014/main" id="{2C5E0C82-3F60-1521-C112-04E6B22BD676}"/>
              </a:ext>
            </a:extLst>
          </p:cNvPr>
          <p:cNvSpPr>
            <a:spLocks noGrp="1"/>
          </p:cNvSpPr>
          <p:nvPr>
            <p:ph idx="1"/>
          </p:nvPr>
        </p:nvSpPr>
        <p:spPr>
          <a:xfrm>
            <a:off x="643468" y="1290320"/>
            <a:ext cx="5136416" cy="4886643"/>
          </a:xfrm>
        </p:spPr>
        <p:txBody>
          <a:bodyPr>
            <a:normAutofit/>
          </a:bodyPr>
          <a:lstStyle/>
          <a:p>
            <a:pPr algn="just"/>
            <a:r>
              <a:rPr lang="en-IN" sz="1700" dirty="0"/>
              <a:t>Hadoop accomplishes its operations(dividing the computing tasks into subtasks that are handled by individual nodes) with the help of MapReduce model – comprises two functions – </a:t>
            </a:r>
            <a:r>
              <a:rPr lang="en-IN" sz="1700" b="1" dirty="0"/>
              <a:t>Mapper</a:t>
            </a:r>
            <a:r>
              <a:rPr lang="en-IN" sz="1700" dirty="0"/>
              <a:t> and </a:t>
            </a:r>
            <a:r>
              <a:rPr lang="en-IN" sz="1700" b="1" dirty="0"/>
              <a:t>Reducer</a:t>
            </a:r>
            <a:r>
              <a:rPr lang="en-IN" sz="1700" dirty="0"/>
              <a:t>.</a:t>
            </a:r>
          </a:p>
          <a:p>
            <a:pPr algn="just"/>
            <a:r>
              <a:rPr lang="en-IN" sz="1700" b="1" dirty="0"/>
              <a:t>Mapper function </a:t>
            </a:r>
            <a:r>
              <a:rPr lang="en-IN" sz="1700" dirty="0"/>
              <a:t>– Responsible for mapping the computational subtasks to different nodes.</a:t>
            </a:r>
          </a:p>
          <a:p>
            <a:pPr algn="just"/>
            <a:r>
              <a:rPr lang="en-IN" sz="1700" b="1" dirty="0"/>
              <a:t>Reducer function </a:t>
            </a:r>
            <a:r>
              <a:rPr lang="en-IN" sz="1700" dirty="0"/>
              <a:t>– Responsible of reducing the responses from compute nodes, to a single result.</a:t>
            </a:r>
          </a:p>
          <a:p>
            <a:pPr algn="just"/>
            <a:r>
              <a:rPr lang="en-IN" sz="1700" dirty="0"/>
              <a:t>In MapReduce algorithm, the operations of distributing task across various systems, handling task placement for load balancing and managing the failure recovery are accomplished by </a:t>
            </a:r>
            <a:r>
              <a:rPr lang="en-IN" sz="1700" b="1" dirty="0"/>
              <a:t>mapper function.</a:t>
            </a:r>
          </a:p>
          <a:p>
            <a:pPr algn="just"/>
            <a:r>
              <a:rPr lang="en-IN" sz="1700" dirty="0"/>
              <a:t>The </a:t>
            </a:r>
            <a:r>
              <a:rPr lang="en-IN" sz="1700" b="1" dirty="0"/>
              <a:t>reducer function </a:t>
            </a:r>
            <a:r>
              <a:rPr lang="en-IN" sz="1700" dirty="0"/>
              <a:t>aggregates all the elements together after the completion of the distributed computation.</a:t>
            </a:r>
          </a:p>
          <a:p>
            <a:endParaRPr lang="en-IN" sz="1700" dirty="0"/>
          </a:p>
        </p:txBody>
      </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Colourful pins connected with a thread">
            <a:extLst>
              <a:ext uri="{FF2B5EF4-FFF2-40B4-BE49-F238E27FC236}">
                <a16:creationId xmlns:a16="http://schemas.microsoft.com/office/drawing/2014/main" id="{40933C58-549B-CD78-0A13-08703C526683}"/>
              </a:ext>
            </a:extLst>
          </p:cNvPr>
          <p:cNvPicPr>
            <a:picLocks noChangeAspect="1"/>
          </p:cNvPicPr>
          <p:nvPr/>
        </p:nvPicPr>
        <p:blipFill rotWithShape="1">
          <a:blip r:embed="rId2"/>
          <a:srcRect l="13043" r="30700" b="-1"/>
          <a:stretch/>
        </p:blipFill>
        <p:spPr>
          <a:xfrm>
            <a:off x="6412117" y="10"/>
            <a:ext cx="5779884" cy="6857990"/>
          </a:xfrm>
          <a:prstGeom prst="rect">
            <a:avLst/>
          </a:prstGeom>
        </p:spPr>
      </p:pic>
      <p:grpSp>
        <p:nvGrpSpPr>
          <p:cNvPr id="28" name="Group 27">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8642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65FC5-1A92-210A-57E9-30C1B763D0F0}"/>
              </a:ext>
            </a:extLst>
          </p:cNvPr>
          <p:cNvSpPr>
            <a:spLocks noGrp="1"/>
          </p:cNvSpPr>
          <p:nvPr>
            <p:ph type="title"/>
          </p:nvPr>
        </p:nvSpPr>
        <p:spPr>
          <a:xfrm>
            <a:off x="572493" y="238539"/>
            <a:ext cx="11018520" cy="1434415"/>
          </a:xfrm>
        </p:spPr>
        <p:txBody>
          <a:bodyPr anchor="b">
            <a:normAutofit/>
          </a:bodyPr>
          <a:lstStyle/>
          <a:p>
            <a:r>
              <a:rPr lang="en-IN" sz="5400" b="1"/>
              <a:t>MapReduce Example</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6572BD-C6CF-2C0F-6A8E-AC8DD9FF74D2}"/>
              </a:ext>
            </a:extLst>
          </p:cNvPr>
          <p:cNvSpPr>
            <a:spLocks noGrp="1"/>
          </p:cNvSpPr>
          <p:nvPr>
            <p:ph idx="1"/>
          </p:nvPr>
        </p:nvSpPr>
        <p:spPr>
          <a:xfrm>
            <a:off x="572493" y="2071316"/>
            <a:ext cx="6713552" cy="4119172"/>
          </a:xfrm>
        </p:spPr>
        <p:txBody>
          <a:bodyPr anchor="t">
            <a:normAutofit/>
          </a:bodyPr>
          <a:lstStyle/>
          <a:p>
            <a:pPr algn="just"/>
            <a:r>
              <a:rPr lang="en-US" sz="2200" b="0" i="0" dirty="0">
                <a:effectLst/>
              </a:rPr>
              <a:t>Suppose the Indian government has assigned you the task to count the population of India. You can demand all the resources you want, but you have to do this task in 4 months. Calculating the population of such a large country is not an easy task for a single person(you). So what will be your approach?.</a:t>
            </a:r>
          </a:p>
          <a:p>
            <a:pPr algn="just"/>
            <a:r>
              <a:rPr lang="en-US" sz="2200" b="0" i="0" dirty="0">
                <a:effectLst/>
              </a:rPr>
              <a:t>One of the ways to solve this problem is to divide the country by states and assign individual in-charge to each state to count the population of that state.</a:t>
            </a:r>
          </a:p>
          <a:p>
            <a:pPr algn="just"/>
            <a:r>
              <a:rPr lang="en-US" sz="2200" b="0" i="0" dirty="0">
                <a:effectLst/>
                <a:ea typeface="Calibri" panose="020F0502020204030204" pitchFamily="34" charset="0"/>
                <a:cs typeface="Calibri" panose="020F0502020204030204" pitchFamily="34" charset="0"/>
              </a:rPr>
              <a:t>Task Of Each Individual: Everyone must visit every home present in the state and need to keep a record of each house members as:</a:t>
            </a:r>
          </a:p>
          <a:p>
            <a:endParaRPr lang="en-US" sz="2200" b="0" i="0" dirty="0">
              <a:effectLst/>
              <a:latin typeface="urw-din"/>
            </a:endParaRPr>
          </a:p>
          <a:p>
            <a:endParaRPr lang="en-IN" sz="2200" dirty="0"/>
          </a:p>
        </p:txBody>
      </p:sp>
      <p:pic>
        <p:nvPicPr>
          <p:cNvPr id="8" name="Picture 7" descr="Graphical user interface, text, application&#10;&#10;Description automatically generated">
            <a:extLst>
              <a:ext uri="{FF2B5EF4-FFF2-40B4-BE49-F238E27FC236}">
                <a16:creationId xmlns:a16="http://schemas.microsoft.com/office/drawing/2014/main" id="{D08965C6-F3DA-824B-D209-15AB04C4EF41}"/>
              </a:ext>
            </a:extLst>
          </p:cNvPr>
          <p:cNvPicPr>
            <a:picLocks noChangeAspect="1"/>
          </p:cNvPicPr>
          <p:nvPr/>
        </p:nvPicPr>
        <p:blipFill rotWithShape="1">
          <a:blip r:embed="rId2">
            <a:extLst>
              <a:ext uri="{28A0092B-C50C-407E-A947-70E740481C1C}">
                <a14:useLocalDpi xmlns:a14="http://schemas.microsoft.com/office/drawing/2010/main" val="0"/>
              </a:ext>
            </a:extLst>
          </a:blip>
          <a:srcRect l="1383" r="17373" b="2"/>
          <a:stretch/>
        </p:blipFill>
        <p:spPr>
          <a:xfrm>
            <a:off x="7675658" y="2093976"/>
            <a:ext cx="3941064" cy="4096512"/>
          </a:xfrm>
          <a:prstGeom prst="rect">
            <a:avLst/>
          </a:prstGeom>
        </p:spPr>
      </p:pic>
    </p:spTree>
    <p:extLst>
      <p:ext uri="{BB962C8B-B14F-4D97-AF65-F5344CB8AC3E}">
        <p14:creationId xmlns:p14="http://schemas.microsoft.com/office/powerpoint/2010/main" val="757493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2641A-CCC2-0671-343E-186950884FC5}"/>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MapReduce Example</a:t>
            </a:r>
            <a:endParaRPr lang="en-US" sz="3200" kern="1200">
              <a:solidFill>
                <a:schemeClr val="bg1"/>
              </a:solidFill>
              <a:latin typeface="+mj-lt"/>
              <a:ea typeface="+mj-ea"/>
              <a:cs typeface="+mj-cs"/>
            </a:endParaRPr>
          </a:p>
        </p:txBody>
      </p:sp>
      <p:pic>
        <p:nvPicPr>
          <p:cNvPr id="5" name="Content Placeholder 4" descr="Diagram&#10;&#10;Description automatically generated">
            <a:extLst>
              <a:ext uri="{FF2B5EF4-FFF2-40B4-BE49-F238E27FC236}">
                <a16:creationId xmlns:a16="http://schemas.microsoft.com/office/drawing/2014/main" id="{51FAA518-B239-B481-C0B6-DE7D5B80E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87" y="364587"/>
            <a:ext cx="8532425" cy="4394199"/>
          </a:xfrm>
          <a:prstGeom prst="rect">
            <a:avLst/>
          </a:prstGeom>
        </p:spPr>
      </p:pic>
    </p:spTree>
    <p:extLst>
      <p:ext uri="{BB962C8B-B14F-4D97-AF65-F5344CB8AC3E}">
        <p14:creationId xmlns:p14="http://schemas.microsoft.com/office/powerpoint/2010/main" val="2915607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907FA-4F39-285F-6996-1F874F2D3D58}"/>
              </a:ext>
            </a:extLst>
          </p:cNvPr>
          <p:cNvSpPr>
            <a:spLocks noGrp="1"/>
          </p:cNvSpPr>
          <p:nvPr>
            <p:ph type="title"/>
          </p:nvPr>
        </p:nvSpPr>
        <p:spPr>
          <a:xfrm>
            <a:off x="838200" y="365125"/>
            <a:ext cx="10515600" cy="1325563"/>
          </a:xfrm>
        </p:spPr>
        <p:txBody>
          <a:bodyPr>
            <a:normAutofit/>
          </a:bodyPr>
          <a:lstStyle/>
          <a:p>
            <a:r>
              <a:rPr lang="en-IN" sz="5400" b="1"/>
              <a:t>MapReduce Example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0EDFF7-D581-A444-BE4E-43A30A036E90}"/>
              </a:ext>
            </a:extLst>
          </p:cNvPr>
          <p:cNvSpPr>
            <a:spLocks noGrp="1"/>
          </p:cNvSpPr>
          <p:nvPr>
            <p:ph idx="1"/>
          </p:nvPr>
        </p:nvSpPr>
        <p:spPr>
          <a:xfrm>
            <a:off x="838200" y="1929384"/>
            <a:ext cx="10515600" cy="4251960"/>
          </a:xfrm>
        </p:spPr>
        <p:txBody>
          <a:bodyPr>
            <a:normAutofit/>
          </a:bodyPr>
          <a:lstStyle/>
          <a:p>
            <a:pPr fontAlgn="base"/>
            <a:r>
              <a:rPr lang="en-US" sz="2200" b="0" i="0">
                <a:effectLst/>
                <a:latin typeface="urw-din"/>
              </a:rPr>
              <a:t>This is a simple Divide and Conquer approach and will be followed by each individual to count people in his/her state.</a:t>
            </a:r>
          </a:p>
          <a:p>
            <a:pPr fontAlgn="base">
              <a:buFont typeface="Arial" panose="020B0604020202020204" pitchFamily="34" charset="0"/>
              <a:buChar char="•"/>
            </a:pPr>
            <a:r>
              <a:rPr lang="en-US" sz="2200" b="0" i="0">
                <a:effectLst/>
                <a:latin typeface="urw-din"/>
              </a:rPr>
              <a:t>Once they have counted each house member in their respective state. Now they need to sum up their results and need to send it to the Head-quarter at New Delhi.</a:t>
            </a:r>
          </a:p>
          <a:p>
            <a:pPr fontAlgn="base">
              <a:buFont typeface="Arial" panose="020B0604020202020204" pitchFamily="34" charset="0"/>
              <a:buChar char="•"/>
            </a:pPr>
            <a:r>
              <a:rPr lang="en-US" sz="2200" b="0" i="0">
                <a:effectLst/>
                <a:latin typeface="urw-din"/>
              </a:rPr>
              <a:t>We have a trained officer at the Head-quarter to receive all the results from each state and aggregate them by each state to get the population of that entire state. and Now, with this approach, you are easily able to count the population of India by summing up the results obtained at Head-quarter.</a:t>
            </a:r>
          </a:p>
          <a:p>
            <a:pPr fontAlgn="base">
              <a:buFont typeface="Arial" panose="020B0604020202020204" pitchFamily="34" charset="0"/>
              <a:buChar char="•"/>
            </a:pPr>
            <a:r>
              <a:rPr lang="en-US" sz="2200" b="0" i="0">
                <a:effectLst/>
                <a:latin typeface="urw-din"/>
              </a:rPr>
              <a:t>The Indian Govt. is happy with your work and the next year they asked you to do the same job in 2 months instead of 4 months. Again you will be provided with all the resources you want.</a:t>
            </a:r>
          </a:p>
          <a:p>
            <a:endParaRPr lang="en-IN" sz="2200" b="1"/>
          </a:p>
        </p:txBody>
      </p:sp>
    </p:spTree>
    <p:extLst>
      <p:ext uri="{BB962C8B-B14F-4D97-AF65-F5344CB8AC3E}">
        <p14:creationId xmlns:p14="http://schemas.microsoft.com/office/powerpoint/2010/main" val="1185319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6CAE12-E0FC-311E-4991-F1E91FA27B0F}"/>
              </a:ext>
            </a:extLst>
          </p:cNvPr>
          <p:cNvSpPr>
            <a:spLocks noGrp="1"/>
          </p:cNvSpPr>
          <p:nvPr>
            <p:ph type="title"/>
          </p:nvPr>
        </p:nvSpPr>
        <p:spPr>
          <a:xfrm>
            <a:off x="643467" y="321734"/>
            <a:ext cx="6901193" cy="1135737"/>
          </a:xfrm>
        </p:spPr>
        <p:txBody>
          <a:bodyPr>
            <a:normAutofit/>
          </a:bodyPr>
          <a:lstStyle/>
          <a:p>
            <a:r>
              <a:rPr lang="en-IN" sz="3600" b="1"/>
              <a:t>MapReduce Example</a:t>
            </a:r>
            <a:endParaRPr lang="en-IN" sz="3600" dirty="0"/>
          </a:p>
        </p:txBody>
      </p:sp>
      <p:grpSp>
        <p:nvGrpSpPr>
          <p:cNvPr id="29" name="Group 16">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11E2A3E-1B78-37F1-5E1C-DE539BD6A5F0}"/>
              </a:ext>
            </a:extLst>
          </p:cNvPr>
          <p:cNvSpPr>
            <a:spLocks noGrp="1"/>
          </p:cNvSpPr>
          <p:nvPr>
            <p:ph idx="1"/>
          </p:nvPr>
        </p:nvSpPr>
        <p:spPr>
          <a:xfrm>
            <a:off x="643468" y="1782981"/>
            <a:ext cx="6901193" cy="4393982"/>
          </a:xfrm>
        </p:spPr>
        <p:txBody>
          <a:bodyPr>
            <a:normAutofit/>
          </a:bodyPr>
          <a:lstStyle/>
          <a:p>
            <a:r>
              <a:rPr lang="en-US" sz="2000" b="0" i="0" dirty="0">
                <a:effectLst/>
              </a:rPr>
              <a:t>Since the Govt. has provided you with all the resources, you will simply double the number of assigned individual in-charge for each state from one to two. For that divide each state in 2 division and assigned different in-charge for these two divisions as-&gt;</a:t>
            </a:r>
            <a:endParaRPr lang="en-US" sz="2000" dirty="0">
              <a:latin typeface="urw-din"/>
            </a:endParaRPr>
          </a:p>
          <a:p>
            <a:pPr fontAlgn="base">
              <a:buFont typeface="Arial" panose="020B0604020202020204" pitchFamily="34" charset="0"/>
              <a:buChar char="•"/>
            </a:pPr>
            <a:r>
              <a:rPr lang="en-US" sz="2000" b="0" i="0" dirty="0">
                <a:effectLst/>
                <a:latin typeface="urw-din"/>
              </a:rPr>
              <a:t>Similarly, each individual in charge of its division will gather the information about members from each house and keep its record.</a:t>
            </a:r>
          </a:p>
          <a:p>
            <a:pPr fontAlgn="base">
              <a:buFont typeface="Arial" panose="020B0604020202020204" pitchFamily="34" charset="0"/>
              <a:buChar char="•"/>
            </a:pPr>
            <a:r>
              <a:rPr lang="en-US" sz="2000" b="0" i="0" dirty="0">
                <a:effectLst/>
                <a:latin typeface="urw-din"/>
              </a:rPr>
              <a:t>We can also do the same thing at the Head-quarters, so let’s also divide the Head-quarter in two division as-&gt;</a:t>
            </a:r>
          </a:p>
          <a:p>
            <a:endParaRPr lang="en-US" sz="2000" b="0" i="0" dirty="0">
              <a:effectLst/>
              <a:latin typeface="urw-din"/>
            </a:endParaRPr>
          </a:p>
          <a:p>
            <a:endParaRPr lang="en-IN" sz="2000" dirty="0"/>
          </a:p>
        </p:txBody>
      </p:sp>
      <p:pic>
        <p:nvPicPr>
          <p:cNvPr id="10" name="Picture 9" descr="Text&#10;&#10;Description automatically generated with low confidence">
            <a:extLst>
              <a:ext uri="{FF2B5EF4-FFF2-40B4-BE49-F238E27FC236}">
                <a16:creationId xmlns:a16="http://schemas.microsoft.com/office/drawing/2014/main" id="{457E9287-7054-0C63-D350-906917EEB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870" y="2187245"/>
            <a:ext cx="3428663" cy="1161321"/>
          </a:xfrm>
          <a:prstGeom prst="rect">
            <a:avLst/>
          </a:prstGeom>
        </p:spPr>
      </p:pic>
      <p:sp>
        <p:nvSpPr>
          <p:cNvPr id="30"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B090A274-E3A0-D81D-FD07-49100E8BA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870" y="3509433"/>
            <a:ext cx="3428663" cy="974365"/>
          </a:xfrm>
          <a:prstGeom prst="rect">
            <a:avLst/>
          </a:prstGeom>
        </p:spPr>
      </p:pic>
    </p:spTree>
    <p:extLst>
      <p:ext uri="{BB962C8B-B14F-4D97-AF65-F5344CB8AC3E}">
        <p14:creationId xmlns:p14="http://schemas.microsoft.com/office/powerpoint/2010/main" val="3393996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523C11-3B9B-950B-2C95-5013E5F75944}"/>
              </a:ext>
            </a:extLst>
          </p:cNvPr>
          <p:cNvSpPr>
            <a:spLocks noGrp="1"/>
          </p:cNvSpPr>
          <p:nvPr>
            <p:ph type="title"/>
          </p:nvPr>
        </p:nvSpPr>
        <p:spPr>
          <a:xfrm>
            <a:off x="838200" y="365125"/>
            <a:ext cx="10515600" cy="1325563"/>
          </a:xfrm>
        </p:spPr>
        <p:txBody>
          <a:bodyPr>
            <a:normAutofit/>
          </a:bodyPr>
          <a:lstStyle/>
          <a:p>
            <a:r>
              <a:rPr lang="en-IN" sz="5400" b="1"/>
              <a:t>MapReduce Example</a:t>
            </a:r>
            <a:endParaRPr lang="en-IN" sz="540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5677FA-6A11-AE7D-A69F-53F2A1B03DE3}"/>
              </a:ext>
            </a:extLst>
          </p:cNvPr>
          <p:cNvSpPr>
            <a:spLocks noGrp="1"/>
          </p:cNvSpPr>
          <p:nvPr>
            <p:ph idx="1"/>
          </p:nvPr>
        </p:nvSpPr>
        <p:spPr>
          <a:xfrm>
            <a:off x="838200" y="1929384"/>
            <a:ext cx="10515600" cy="4251960"/>
          </a:xfrm>
        </p:spPr>
        <p:txBody>
          <a:bodyPr>
            <a:normAutofit/>
          </a:bodyPr>
          <a:lstStyle/>
          <a:p>
            <a:pPr fontAlgn="base">
              <a:buFont typeface="Arial" panose="020B0604020202020204" pitchFamily="34" charset="0"/>
              <a:buChar char="•"/>
            </a:pPr>
            <a:r>
              <a:rPr lang="en-US" sz="2000" b="0" i="0">
                <a:effectLst/>
                <a:latin typeface="urw-din"/>
              </a:rPr>
              <a:t>Now with this approach, you can find the population of India in two months. But there is a small problem with this, we never want the divisions of the same state to send their result at different Head-quarters then, in that case, we have the partial population of that state in Head-quarter_Division1 and Head-quarter_Division2 which is inconsistent because we want consolidated population by the state, not the partial counting.</a:t>
            </a:r>
          </a:p>
          <a:p>
            <a:pPr fontAlgn="base">
              <a:buFont typeface="Arial" panose="020B0604020202020204" pitchFamily="34" charset="0"/>
              <a:buChar char="•"/>
            </a:pPr>
            <a:r>
              <a:rPr lang="en-US" sz="2000" b="0" i="0">
                <a:effectLst/>
                <a:latin typeface="urw-din"/>
              </a:rPr>
              <a:t>One easy way to solve is that we can instruct all individuals of a state to either send there result to Head-quarter_Division1 or Head-quarter_Division2. Similarly, for all the states.</a:t>
            </a:r>
          </a:p>
          <a:p>
            <a:pPr fontAlgn="base">
              <a:buFont typeface="Arial" panose="020B0604020202020204" pitchFamily="34" charset="0"/>
              <a:buChar char="•"/>
            </a:pPr>
            <a:r>
              <a:rPr lang="en-US" sz="2000" b="0" i="0">
                <a:effectLst/>
                <a:latin typeface="urw-din"/>
              </a:rPr>
              <a:t>Our problem has been solved, and you successfully did it in two months.</a:t>
            </a:r>
          </a:p>
          <a:p>
            <a:pPr fontAlgn="base">
              <a:buFont typeface="Arial" panose="020B0604020202020204" pitchFamily="34" charset="0"/>
              <a:buChar char="•"/>
            </a:pPr>
            <a:r>
              <a:rPr lang="en-US" sz="2000" b="0" i="0">
                <a:effectLst/>
                <a:latin typeface="urw-din"/>
              </a:rPr>
              <a:t>Now, if they ask you to do this process in a month, you know how to approach the solution.</a:t>
            </a:r>
          </a:p>
          <a:p>
            <a:pPr fontAlgn="base">
              <a:buFont typeface="Arial" panose="020B0604020202020204" pitchFamily="34" charset="0"/>
              <a:buChar char="•"/>
            </a:pPr>
            <a:r>
              <a:rPr lang="en-US" sz="2000" b="0" i="0">
                <a:effectLst/>
                <a:latin typeface="urw-din"/>
              </a:rPr>
              <a:t>Great, now we have a good scalable model that works so well. The model we have seen in this example is like the MapReduce Programming model. so now you must be aware that MapReduce is a programming model, not a programming language.</a:t>
            </a:r>
          </a:p>
          <a:p>
            <a:endParaRPr lang="en-IN" sz="2000"/>
          </a:p>
        </p:txBody>
      </p:sp>
    </p:spTree>
    <p:extLst>
      <p:ext uri="{BB962C8B-B14F-4D97-AF65-F5344CB8AC3E}">
        <p14:creationId xmlns:p14="http://schemas.microsoft.com/office/powerpoint/2010/main" val="1642832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B5C522-5C7C-F54F-31C7-90A5AE0AF1ED}"/>
              </a:ext>
            </a:extLst>
          </p:cNvPr>
          <p:cNvPicPr>
            <a:picLocks noGrp="1" noChangeAspect="1"/>
          </p:cNvPicPr>
          <p:nvPr>
            <p:ph idx="1"/>
          </p:nvPr>
        </p:nvPicPr>
        <p:blipFill>
          <a:blip r:embed="rId2"/>
          <a:stretch>
            <a:fillRect/>
          </a:stretch>
        </p:blipFill>
        <p:spPr>
          <a:xfrm>
            <a:off x="643467" y="1002623"/>
            <a:ext cx="10905066" cy="4852753"/>
          </a:xfrm>
          <a:prstGeom prst="rect">
            <a:avLst/>
          </a:prstGeom>
        </p:spPr>
      </p:pic>
    </p:spTree>
    <p:extLst>
      <p:ext uri="{BB962C8B-B14F-4D97-AF65-F5344CB8AC3E}">
        <p14:creationId xmlns:p14="http://schemas.microsoft.com/office/powerpoint/2010/main" val="95664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descr="&quot;&quot;">
            <a:extLst>
              <a:ext uri="{FF2B5EF4-FFF2-40B4-BE49-F238E27FC236}">
                <a16:creationId xmlns:a16="http://schemas.microsoft.com/office/drawing/2014/main" id="{77FD9A26-43BD-44F8-99AC-53D54BCD555E}"/>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Arc 17" descr="&quot;&quot;">
            <a:extLst>
              <a:ext uri="{FF2B5EF4-FFF2-40B4-BE49-F238E27FC236}">
                <a16:creationId xmlns:a16="http://schemas.microsoft.com/office/drawing/2014/main" id="{7466D027-5DED-261C-DB2C-5D3F82569F91}"/>
              </a:ext>
            </a:extLst>
          </p:cNvPr>
          <p:cNvSpPr>
            <a:spLocks noGrp="1" noRot="1" noChangeAspect="1" noMove="1" noResize="1" noEditPoints="1" noAdjustHandles="1" noChangeArrowheads="1" noChangeShapeType="1" noTextEdit="1"/>
          </p:cNvSpPr>
          <p:nvPr/>
        </p:nvSpPr>
        <p:spPr>
          <a:xfrm rot="20746107">
            <a:off x="8175625" y="457200"/>
            <a:ext cx="2987675" cy="2989263"/>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rgbClr val="000000"/>
              </a:solidFill>
            </a:endParaRPr>
          </a:p>
        </p:txBody>
      </p:sp>
      <p:sp>
        <p:nvSpPr>
          <p:cNvPr id="5124" name="Title 1">
            <a:extLst>
              <a:ext uri="{FF2B5EF4-FFF2-40B4-BE49-F238E27FC236}">
                <a16:creationId xmlns:a16="http://schemas.microsoft.com/office/drawing/2014/main" id="{62DCAA95-BC43-ADAF-1DDD-E156D0003457}"/>
              </a:ext>
            </a:extLst>
          </p:cNvPr>
          <p:cNvSpPr>
            <a:spLocks noGrp="1" noChangeArrowheads="1"/>
          </p:cNvSpPr>
          <p:nvPr>
            <p:ph type="title"/>
          </p:nvPr>
        </p:nvSpPr>
        <p:spPr/>
        <p:txBody>
          <a:bodyPr/>
          <a:lstStyle/>
          <a:p>
            <a:pPr algn="ctr" eaLnBrk="1" hangingPunct="1"/>
            <a:r>
              <a:rPr lang="en-IN" altLang="en-US" b="1"/>
              <a:t>Evaluation Criteria - Lab</a:t>
            </a:r>
            <a:endParaRPr lang="en-IN" altLang="en-US"/>
          </a:p>
        </p:txBody>
      </p:sp>
      <p:graphicFrame>
        <p:nvGraphicFramePr>
          <p:cNvPr id="2" name="Table 2">
            <a:extLst>
              <a:ext uri="{FF2B5EF4-FFF2-40B4-BE49-F238E27FC236}">
                <a16:creationId xmlns:a16="http://schemas.microsoft.com/office/drawing/2014/main" id="{12F85AC1-412C-4058-8F04-88CD221F664E}"/>
              </a:ext>
            </a:extLst>
          </p:cNvPr>
          <p:cNvGraphicFramePr>
            <a:graphicFrameLocks noGrp="1"/>
          </p:cNvGraphicFramePr>
          <p:nvPr>
            <p:extLst>
              <p:ext uri="{D42A27DB-BD31-4B8C-83A1-F6EECF244321}">
                <p14:modId xmlns:p14="http://schemas.microsoft.com/office/powerpoint/2010/main" val="1334905001"/>
              </p:ext>
            </p:extLst>
          </p:nvPr>
        </p:nvGraphicFramePr>
        <p:xfrm>
          <a:off x="1241425" y="1504950"/>
          <a:ext cx="10112376" cy="4332075"/>
        </p:xfrm>
        <a:graphic>
          <a:graphicData uri="http://schemas.openxmlformats.org/drawingml/2006/table">
            <a:tbl>
              <a:tblPr firstRow="1" bandRow="1">
                <a:tableStyleId>{5C22544A-7EE6-4342-B048-85BDC9FD1C3A}</a:tableStyleId>
              </a:tblPr>
              <a:tblGrid>
                <a:gridCol w="5056188">
                  <a:extLst>
                    <a:ext uri="{9D8B030D-6E8A-4147-A177-3AD203B41FA5}">
                      <a16:colId xmlns:a16="http://schemas.microsoft.com/office/drawing/2014/main" val="20000"/>
                    </a:ext>
                  </a:extLst>
                </a:gridCol>
                <a:gridCol w="5056188">
                  <a:extLst>
                    <a:ext uri="{9D8B030D-6E8A-4147-A177-3AD203B41FA5}">
                      <a16:colId xmlns:a16="http://schemas.microsoft.com/office/drawing/2014/main" val="20001"/>
                    </a:ext>
                  </a:extLst>
                </a:gridCol>
              </a:tblGrid>
              <a:tr h="8927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900">
                          <a:latin typeface="Times New Roman" panose="02020603050405020304" pitchFamily="18" charset="0"/>
                          <a:cs typeface="Times New Roman" panose="02020603050405020304" pitchFamily="18" charset="0"/>
                        </a:rPr>
                        <a:t>Criteria</a:t>
                      </a:r>
                      <a:endParaRPr lang="en-IN" sz="3900" dirty="0">
                        <a:latin typeface="Times New Roman" panose="02020603050405020304" pitchFamily="18" charset="0"/>
                        <a:cs typeface="Times New Roman" panose="02020603050405020304" pitchFamily="18" charset="0"/>
                      </a:endParaRPr>
                    </a:p>
                  </a:txBody>
                  <a:tcPr marL="107753" marR="107753" marT="53870" marB="53870"/>
                </a:tc>
                <a:tc>
                  <a:txBody>
                    <a:bodyPr/>
                    <a:lstStyle/>
                    <a:p>
                      <a:pPr algn="ctr"/>
                      <a:r>
                        <a:rPr lang="en-IN" sz="3900">
                          <a:latin typeface="Times New Roman" panose="02020603050405020304" pitchFamily="18" charset="0"/>
                          <a:cs typeface="Times New Roman" panose="02020603050405020304" pitchFamily="18" charset="0"/>
                        </a:rPr>
                        <a:t>Marks</a:t>
                      </a:r>
                      <a:endParaRPr lang="en-IN" sz="3900" dirty="0"/>
                    </a:p>
                  </a:txBody>
                  <a:tcPr marL="107753" marR="107753" marT="53870" marB="53870"/>
                </a:tc>
                <a:extLst>
                  <a:ext uri="{0D108BD9-81ED-4DB2-BD59-A6C34878D82A}">
                    <a16:rowId xmlns:a16="http://schemas.microsoft.com/office/drawing/2014/main" val="10000"/>
                  </a:ext>
                </a:extLst>
              </a:tr>
              <a:tr h="932113">
                <a:tc>
                  <a:txBody>
                    <a:bodyPr/>
                    <a:lstStyle/>
                    <a:p>
                      <a:pPr algn="ctr"/>
                      <a:r>
                        <a:rPr lang="en-IN" sz="3300" dirty="0">
                          <a:latin typeface="Times New Roman" panose="02020603050405020304" pitchFamily="18" charset="0"/>
                          <a:cs typeface="Times New Roman" panose="02020603050405020304" pitchFamily="18" charset="0"/>
                        </a:rPr>
                        <a:t>Continuous Evaluation</a:t>
                      </a:r>
                    </a:p>
                  </a:txBody>
                  <a:tcPr marL="148160" marR="148160" marT="74072" marB="74072"/>
                </a:tc>
                <a:tc>
                  <a:txBody>
                    <a:bodyPr/>
                    <a:lstStyle/>
                    <a:p>
                      <a:pPr algn="ctr"/>
                      <a:r>
                        <a:rPr lang="en-IN" sz="3300" dirty="0">
                          <a:latin typeface="Times New Roman" panose="02020603050405020304" pitchFamily="18" charset="0"/>
                          <a:cs typeface="Times New Roman" panose="02020603050405020304" pitchFamily="18" charset="0"/>
                        </a:rPr>
                        <a:t>60M</a:t>
                      </a:r>
                    </a:p>
                  </a:txBody>
                  <a:tcPr marL="148160" marR="148160" marT="74072" marB="74072"/>
                </a:tc>
                <a:extLst>
                  <a:ext uri="{0D108BD9-81ED-4DB2-BD59-A6C34878D82A}">
                    <a16:rowId xmlns:a16="http://schemas.microsoft.com/office/drawing/2014/main" val="10001"/>
                  </a:ext>
                </a:extLst>
              </a:tr>
              <a:tr h="651088">
                <a:tc>
                  <a:txBody>
                    <a:bodyPr/>
                    <a:lstStyle/>
                    <a:p>
                      <a:pPr algn="ctr"/>
                      <a:r>
                        <a:rPr lang="en-IN" sz="3300">
                          <a:latin typeface="Times New Roman" panose="02020603050405020304" pitchFamily="18" charset="0"/>
                          <a:cs typeface="Times New Roman" panose="02020603050405020304" pitchFamily="18" charset="0"/>
                        </a:rPr>
                        <a:t>Lab Exam 1</a:t>
                      </a:r>
                      <a:endParaRPr lang="en-IN" sz="3300" dirty="0">
                        <a:latin typeface="Times New Roman" panose="02020603050405020304" pitchFamily="18" charset="0"/>
                        <a:cs typeface="Times New Roman" panose="02020603050405020304" pitchFamily="18" charset="0"/>
                      </a:endParaRPr>
                    </a:p>
                  </a:txBody>
                  <a:tcPr marL="148160" marR="148160" marT="74072" marB="74072"/>
                </a:tc>
                <a:tc>
                  <a:txBody>
                    <a:bodyPr/>
                    <a:lstStyle/>
                    <a:p>
                      <a:pPr algn="ctr"/>
                      <a:r>
                        <a:rPr lang="en-IN" sz="3300" dirty="0">
                          <a:latin typeface="Times New Roman" panose="02020603050405020304" pitchFamily="18" charset="0"/>
                          <a:cs typeface="Times New Roman" panose="02020603050405020304" pitchFamily="18" charset="0"/>
                        </a:rPr>
                        <a:t>15M</a:t>
                      </a:r>
                    </a:p>
                  </a:txBody>
                  <a:tcPr marL="148160" marR="148160" marT="74072" marB="74072"/>
                </a:tc>
                <a:extLst>
                  <a:ext uri="{0D108BD9-81ED-4DB2-BD59-A6C34878D82A}">
                    <a16:rowId xmlns:a16="http://schemas.microsoft.com/office/drawing/2014/main" val="10002"/>
                  </a:ext>
                </a:extLst>
              </a:tr>
              <a:tr h="651088">
                <a:tc>
                  <a:txBody>
                    <a:bodyPr/>
                    <a:lstStyle/>
                    <a:p>
                      <a:pPr algn="ctr"/>
                      <a:r>
                        <a:rPr lang="en-IN" sz="3300">
                          <a:latin typeface="Times New Roman" panose="02020603050405020304" pitchFamily="18" charset="0"/>
                          <a:cs typeface="Times New Roman" panose="02020603050405020304" pitchFamily="18" charset="0"/>
                        </a:rPr>
                        <a:t>Lab Exam 2</a:t>
                      </a:r>
                    </a:p>
                  </a:txBody>
                  <a:tcPr marL="148160" marR="148160" marT="74072" marB="74072"/>
                </a:tc>
                <a:tc>
                  <a:txBody>
                    <a:bodyPr/>
                    <a:lstStyle/>
                    <a:p>
                      <a:pPr algn="ctr"/>
                      <a:r>
                        <a:rPr lang="en-IN" sz="3300" dirty="0">
                          <a:latin typeface="Times New Roman" panose="02020603050405020304" pitchFamily="18" charset="0"/>
                          <a:cs typeface="Times New Roman" panose="02020603050405020304" pitchFamily="18" charset="0"/>
                        </a:rPr>
                        <a:t>15M</a:t>
                      </a:r>
                    </a:p>
                  </a:txBody>
                  <a:tcPr marL="148160" marR="148160" marT="74072" marB="74072"/>
                </a:tc>
                <a:extLst>
                  <a:ext uri="{0D108BD9-81ED-4DB2-BD59-A6C34878D82A}">
                    <a16:rowId xmlns:a16="http://schemas.microsoft.com/office/drawing/2014/main" val="10003"/>
                  </a:ext>
                </a:extLst>
              </a:tr>
              <a:tr h="610684">
                <a:tc>
                  <a:txBody>
                    <a:bodyPr/>
                    <a:lstStyle/>
                    <a:p>
                      <a:pPr algn="ctr"/>
                      <a:r>
                        <a:rPr lang="en-IN" sz="3300" dirty="0">
                          <a:latin typeface="Times New Roman" panose="02020603050405020304" pitchFamily="18" charset="0"/>
                          <a:cs typeface="Times New Roman" panose="02020603050405020304" pitchFamily="18" charset="0"/>
                        </a:rPr>
                        <a:t>Case Study</a:t>
                      </a:r>
                    </a:p>
                  </a:txBody>
                  <a:tcPr marL="107753" marR="107753" marT="53870" marB="53870"/>
                </a:tc>
                <a:tc>
                  <a:txBody>
                    <a:bodyPr/>
                    <a:lstStyle/>
                    <a:p>
                      <a:pPr algn="ctr"/>
                      <a:r>
                        <a:rPr lang="en-IN" sz="3300" dirty="0">
                          <a:latin typeface="Times New Roman" panose="02020603050405020304" pitchFamily="18" charset="0"/>
                          <a:cs typeface="Times New Roman" panose="02020603050405020304" pitchFamily="18" charset="0"/>
                        </a:rPr>
                        <a:t>10M</a:t>
                      </a:r>
                    </a:p>
                  </a:txBody>
                  <a:tcPr marL="107753" marR="107753" marT="53870" marB="53870"/>
                </a:tc>
                <a:extLst>
                  <a:ext uri="{0D108BD9-81ED-4DB2-BD59-A6C34878D82A}">
                    <a16:rowId xmlns:a16="http://schemas.microsoft.com/office/drawing/2014/main" val="10005"/>
                  </a:ext>
                </a:extLst>
              </a:tr>
              <a:tr h="594387">
                <a:tc>
                  <a:txBody>
                    <a:bodyPr/>
                    <a:lstStyle/>
                    <a:p>
                      <a:pPr algn="ctr"/>
                      <a:r>
                        <a:rPr lang="en-IN" sz="3300" dirty="0">
                          <a:latin typeface="Times New Roman" panose="02020603050405020304" pitchFamily="18" charset="0"/>
                          <a:cs typeface="Times New Roman" panose="02020603050405020304" pitchFamily="18" charset="0"/>
                        </a:rPr>
                        <a:t>Total</a:t>
                      </a:r>
                    </a:p>
                  </a:txBody>
                  <a:tcPr marL="91436" marR="91436" marT="45722" marB="45722"/>
                </a:tc>
                <a:tc>
                  <a:txBody>
                    <a:bodyPr/>
                    <a:lstStyle/>
                    <a:p>
                      <a:pPr algn="ctr"/>
                      <a:r>
                        <a:rPr lang="en-IN" sz="3300" dirty="0">
                          <a:latin typeface="Times New Roman" panose="02020603050405020304" pitchFamily="18" charset="0"/>
                          <a:cs typeface="Times New Roman" panose="02020603050405020304" pitchFamily="18" charset="0"/>
                        </a:rPr>
                        <a:t>100M</a:t>
                      </a:r>
                    </a:p>
                  </a:txBody>
                  <a:tcPr marL="91436" marR="91436" marT="45722" marB="45722"/>
                </a:tc>
                <a:extLst>
                  <a:ext uri="{0D108BD9-81ED-4DB2-BD59-A6C34878D82A}">
                    <a16:rowId xmlns:a16="http://schemas.microsoft.com/office/drawing/2014/main" val="10006"/>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ED24F-C940-EDB8-5F82-2B0ECDB0B225}"/>
              </a:ext>
            </a:extLst>
          </p:cNvPr>
          <p:cNvSpPr>
            <a:spLocks noGrp="1"/>
          </p:cNvSpPr>
          <p:nvPr>
            <p:ph type="title"/>
          </p:nvPr>
        </p:nvSpPr>
        <p:spPr>
          <a:xfrm>
            <a:off x="838200" y="365125"/>
            <a:ext cx="10515600" cy="1325563"/>
          </a:xfrm>
        </p:spPr>
        <p:txBody>
          <a:bodyPr>
            <a:normAutofit/>
          </a:bodyPr>
          <a:lstStyle/>
          <a:p>
            <a:r>
              <a:rPr lang="en-IN" sz="5400" b="1"/>
              <a:t>MapReduce Example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9B1687-E5B2-8837-5FBB-895B29E3D97A}"/>
              </a:ext>
            </a:extLst>
          </p:cNvPr>
          <p:cNvSpPr>
            <a:spLocks noGrp="1"/>
          </p:cNvSpPr>
          <p:nvPr>
            <p:ph idx="1"/>
          </p:nvPr>
        </p:nvSpPr>
        <p:spPr>
          <a:xfrm>
            <a:off x="838200" y="1929384"/>
            <a:ext cx="10515600" cy="4251960"/>
          </a:xfrm>
        </p:spPr>
        <p:txBody>
          <a:bodyPr>
            <a:normAutofit/>
          </a:bodyPr>
          <a:lstStyle/>
          <a:p>
            <a:pPr marL="0" indent="0" fontAlgn="base">
              <a:buNone/>
            </a:pPr>
            <a:r>
              <a:rPr lang="en-US" sz="2200" b="1" i="0">
                <a:effectLst/>
                <a:latin typeface="urw-din"/>
              </a:rPr>
              <a:t>1. Map Phase:</a:t>
            </a:r>
            <a:r>
              <a:rPr lang="en-US" sz="2200" b="0" i="0">
                <a:effectLst/>
                <a:latin typeface="urw-din"/>
              </a:rPr>
              <a:t> The Phase where the individual in-charges are collecting the population of each house in their division is Map Phase.</a:t>
            </a:r>
          </a:p>
          <a:p>
            <a:pPr marL="0" indent="0" fontAlgn="base">
              <a:buNone/>
            </a:pPr>
            <a:r>
              <a:rPr lang="en-US" sz="2200" b="0" i="0">
                <a:effectLst/>
                <a:latin typeface="urw-din"/>
              </a:rPr>
              <a:t>Mapper: Involved individual in-charge for calculating population</a:t>
            </a:r>
          </a:p>
          <a:p>
            <a:pPr marL="0" indent="0" fontAlgn="base">
              <a:buNone/>
            </a:pPr>
            <a:r>
              <a:rPr lang="en-US" sz="2200" b="0" i="0">
                <a:effectLst/>
                <a:latin typeface="urw-din"/>
              </a:rPr>
              <a:t>Input Splits: The state or the division of the state</a:t>
            </a:r>
          </a:p>
          <a:p>
            <a:pPr marL="0" indent="0" fontAlgn="base">
              <a:buNone/>
            </a:pPr>
            <a:r>
              <a:rPr lang="en-US" sz="2200" b="0" i="0">
                <a:effectLst/>
                <a:latin typeface="urw-din"/>
              </a:rPr>
              <a:t>Key-Value Pair: Output from each individual Mapper like the key is Rajasthan and value is 2</a:t>
            </a:r>
          </a:p>
          <a:p>
            <a:pPr marL="0" indent="0" fontAlgn="base">
              <a:buNone/>
            </a:pPr>
            <a:r>
              <a:rPr lang="en-US" sz="2200" b="1" i="0">
                <a:effectLst/>
                <a:latin typeface="urw-din"/>
              </a:rPr>
              <a:t>2. Reduce Phase:</a:t>
            </a:r>
            <a:r>
              <a:rPr lang="en-US" sz="2200" b="0" i="0">
                <a:effectLst/>
                <a:latin typeface="urw-din"/>
              </a:rPr>
              <a:t> The Phase where you are aggregating your result</a:t>
            </a:r>
          </a:p>
          <a:p>
            <a:pPr marL="0" indent="0" fontAlgn="base">
              <a:buNone/>
            </a:pPr>
            <a:r>
              <a:rPr lang="en-US" sz="2200" b="0" i="0">
                <a:effectLst/>
                <a:latin typeface="urw-din"/>
              </a:rPr>
              <a:t>Reducers: Individuals who are aggregating the actual result. Here in our example, the trained-officers. Each Reducer produce the output as a key-value pair</a:t>
            </a:r>
          </a:p>
          <a:p>
            <a:pPr marL="0" indent="0" fontAlgn="base">
              <a:buNone/>
            </a:pPr>
            <a:r>
              <a:rPr lang="en-US" sz="2200" b="1" i="0">
                <a:effectLst/>
                <a:latin typeface="urw-din"/>
              </a:rPr>
              <a:t>3. Shuffle Phase:</a:t>
            </a:r>
            <a:r>
              <a:rPr lang="en-US" sz="2200" b="0" i="0">
                <a:effectLst/>
                <a:latin typeface="urw-din"/>
              </a:rPr>
              <a:t> The Phase where the data is copied from Mappers to Reducers is Shuffler’s Phase. It comes in between Map and Reduces phase. </a:t>
            </a:r>
          </a:p>
          <a:p>
            <a:endParaRPr lang="en-IN" sz="2200"/>
          </a:p>
        </p:txBody>
      </p:sp>
    </p:spTree>
    <p:extLst>
      <p:ext uri="{BB962C8B-B14F-4D97-AF65-F5344CB8AC3E}">
        <p14:creationId xmlns:p14="http://schemas.microsoft.com/office/powerpoint/2010/main" val="4278693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A0E331-5444-7E08-5A30-434381A8F589}"/>
              </a:ext>
            </a:extLst>
          </p:cNvPr>
          <p:cNvSpPr>
            <a:spLocks noGrp="1"/>
          </p:cNvSpPr>
          <p:nvPr>
            <p:ph type="title"/>
          </p:nvPr>
        </p:nvSpPr>
        <p:spPr>
          <a:xfrm>
            <a:off x="643467" y="321734"/>
            <a:ext cx="5136416" cy="1135737"/>
          </a:xfrm>
        </p:spPr>
        <p:txBody>
          <a:bodyPr>
            <a:normAutofit/>
          </a:bodyPr>
          <a:lstStyle/>
          <a:p>
            <a:r>
              <a:rPr lang="en-IN" sz="3600" b="1"/>
              <a:t>How does Hadoop function?</a:t>
            </a:r>
          </a:p>
        </p:txBody>
      </p:sp>
      <p:sp>
        <p:nvSpPr>
          <p:cNvPr id="3" name="Content Placeholder 2">
            <a:extLst>
              <a:ext uri="{FF2B5EF4-FFF2-40B4-BE49-F238E27FC236}">
                <a16:creationId xmlns:a16="http://schemas.microsoft.com/office/drawing/2014/main" id="{E7B01835-37E9-3723-C7DC-7BDDEFE2416F}"/>
              </a:ext>
            </a:extLst>
          </p:cNvPr>
          <p:cNvSpPr>
            <a:spLocks noGrp="1"/>
          </p:cNvSpPr>
          <p:nvPr>
            <p:ph idx="1"/>
          </p:nvPr>
        </p:nvSpPr>
        <p:spPr>
          <a:xfrm>
            <a:off x="643468" y="1782981"/>
            <a:ext cx="5136416" cy="4393982"/>
          </a:xfrm>
        </p:spPr>
        <p:txBody>
          <a:bodyPr>
            <a:normAutofit/>
          </a:bodyPr>
          <a:lstStyle/>
          <a:p>
            <a:pPr algn="just"/>
            <a:r>
              <a:rPr lang="en-IN" sz="1900" dirty="0"/>
              <a:t>When an indexing job is provided to Hadoop, it requires organizational data to be loaded first.</a:t>
            </a:r>
          </a:p>
          <a:p>
            <a:pPr algn="just"/>
            <a:r>
              <a:rPr lang="en-IN" sz="1900" dirty="0"/>
              <a:t>Next, the data is divided into various pieces, and each piece is forwarded to different individual servers. </a:t>
            </a:r>
          </a:p>
          <a:p>
            <a:pPr algn="just"/>
            <a:r>
              <a:rPr lang="en-IN" sz="1900" dirty="0"/>
              <a:t>Each server has a job code with the piece of data  it is required to process.</a:t>
            </a:r>
          </a:p>
          <a:p>
            <a:pPr algn="just"/>
            <a:r>
              <a:rPr lang="en-IN" sz="1900" dirty="0"/>
              <a:t>The job code helps Hadoop to track the current state of data processing. </a:t>
            </a:r>
          </a:p>
          <a:p>
            <a:pPr algn="just"/>
            <a:r>
              <a:rPr lang="en-IN" sz="1900" dirty="0"/>
              <a:t>Once the server completes operations on the data provided to it, the response is forwarded with the job code being appended to the result.</a:t>
            </a:r>
          </a:p>
        </p:txBody>
      </p:sp>
      <p:sp>
        <p:nvSpPr>
          <p:cNvPr id="24"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98667FF9-C356-4ADB-3107-252E7A1A9171}"/>
              </a:ext>
            </a:extLst>
          </p:cNvPr>
          <p:cNvPicPr>
            <a:picLocks noChangeAspect="1"/>
          </p:cNvPicPr>
          <p:nvPr/>
        </p:nvPicPr>
        <p:blipFill rotWithShape="1">
          <a:blip r:embed="rId2">
            <a:extLst>
              <a:ext uri="{28A0092B-C50C-407E-A947-70E740481C1C}">
                <a14:useLocalDpi xmlns:a14="http://schemas.microsoft.com/office/drawing/2010/main" val="0"/>
              </a:ext>
            </a:extLst>
          </a:blip>
          <a:srcRect l="7140" r="15955"/>
          <a:stretch/>
        </p:blipFill>
        <p:spPr>
          <a:xfrm>
            <a:off x="6253870" y="137952"/>
            <a:ext cx="5547361" cy="6582096"/>
          </a:xfrm>
          <a:prstGeom prst="rect">
            <a:avLst/>
          </a:prstGeom>
        </p:spPr>
      </p:pic>
      <p:grpSp>
        <p:nvGrpSpPr>
          <p:cNvPr id="2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1489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C97CF2-76AA-71F4-1D1D-FCE2507AC2A1}"/>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kern="1200" dirty="0">
                <a:solidFill>
                  <a:schemeClr val="tx1"/>
                </a:solidFill>
                <a:latin typeface="+mj-lt"/>
                <a:ea typeface="+mj-ea"/>
                <a:cs typeface="+mj-cs"/>
              </a:rPr>
              <a:t>Cloud Computing and Big Data</a:t>
            </a:r>
            <a:endParaRPr lang="en-US" sz="3600" kern="1200" dirty="0">
              <a:solidFill>
                <a:schemeClr val="tx1"/>
              </a:solidFill>
              <a:latin typeface="+mj-lt"/>
              <a:ea typeface="+mj-ea"/>
              <a:cs typeface="+mj-cs"/>
            </a:endParaRPr>
          </a:p>
        </p:txBody>
      </p:sp>
      <p:pic>
        <p:nvPicPr>
          <p:cNvPr id="5" name="Content Placeholder 4" descr="Text, letter&#10;&#10;Description automatically generated">
            <a:extLst>
              <a:ext uri="{FF2B5EF4-FFF2-40B4-BE49-F238E27FC236}">
                <a16:creationId xmlns:a16="http://schemas.microsoft.com/office/drawing/2014/main" id="{63B9DF30-39AC-7FA7-B704-9A166BC7C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2743200"/>
            <a:ext cx="10744200" cy="2552059"/>
          </a:xfrm>
          <a:prstGeom prst="rect">
            <a:avLst/>
          </a:prstGeom>
        </p:spPr>
      </p:pic>
    </p:spTree>
    <p:extLst>
      <p:ext uri="{BB962C8B-B14F-4D97-AF65-F5344CB8AC3E}">
        <p14:creationId xmlns:p14="http://schemas.microsoft.com/office/powerpoint/2010/main" val="2907767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508F08-6B3D-AB2D-6B65-653CEC4E7DC8}"/>
              </a:ext>
            </a:extLst>
          </p:cNvPr>
          <p:cNvSpPr>
            <a:spLocks noGrp="1"/>
          </p:cNvSpPr>
          <p:nvPr>
            <p:ph type="title"/>
          </p:nvPr>
        </p:nvSpPr>
        <p:spPr>
          <a:xfrm>
            <a:off x="1137034" y="609597"/>
            <a:ext cx="9392421" cy="1330841"/>
          </a:xfrm>
        </p:spPr>
        <p:txBody>
          <a:bodyPr>
            <a:normAutofit/>
          </a:bodyPr>
          <a:lstStyle/>
          <a:p>
            <a:r>
              <a:rPr lang="en-IN" b="1" dirty="0"/>
              <a:t>Cloud Computing and Big Data</a:t>
            </a:r>
          </a:p>
        </p:txBody>
      </p:sp>
      <p:sp>
        <p:nvSpPr>
          <p:cNvPr id="3" name="Content Placeholder 2">
            <a:extLst>
              <a:ext uri="{FF2B5EF4-FFF2-40B4-BE49-F238E27FC236}">
                <a16:creationId xmlns:a16="http://schemas.microsoft.com/office/drawing/2014/main" id="{43B75651-1033-91A1-76D0-0149AF86B80D}"/>
              </a:ext>
            </a:extLst>
          </p:cNvPr>
          <p:cNvSpPr>
            <a:spLocks noGrp="1"/>
          </p:cNvSpPr>
          <p:nvPr>
            <p:ph idx="1"/>
          </p:nvPr>
        </p:nvSpPr>
        <p:spPr>
          <a:xfrm>
            <a:off x="1137034" y="2198362"/>
            <a:ext cx="4958966" cy="3917773"/>
          </a:xfrm>
        </p:spPr>
        <p:txBody>
          <a:bodyPr>
            <a:normAutofit/>
          </a:bodyPr>
          <a:lstStyle/>
          <a:p>
            <a:pPr algn="just"/>
            <a:endParaRPr lang="en-US" sz="2000" b="1"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just"/>
            <a:r>
              <a:rPr lang="en-US" sz="2000" b="1" i="0" u="none" strike="noStrike" baseline="0" dirty="0">
                <a:latin typeface="Calibri" panose="020F0502020204030204" pitchFamily="34" charset="0"/>
                <a:ea typeface="Calibri" panose="020F0502020204030204" pitchFamily="34" charset="0"/>
                <a:cs typeface="Calibri" panose="020F0502020204030204" pitchFamily="34" charset="0"/>
              </a:rPr>
              <a:t>Cloud Computing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is the delivery of computing services—servers, storage, databases, networking, software, analytics and more—over the Internet (“the cloud”).</a:t>
            </a:r>
          </a:p>
          <a:p>
            <a:pPr algn="just"/>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Companies offering these computing services are called </a:t>
            </a:r>
            <a:r>
              <a:rPr lang="en-US" sz="2000" b="1" i="0" u="none" strike="noStrike" baseline="0" dirty="0">
                <a:latin typeface="Calibri" panose="020F0502020204030204" pitchFamily="34" charset="0"/>
                <a:ea typeface="Calibri" panose="020F0502020204030204" pitchFamily="34" charset="0"/>
                <a:cs typeface="Calibri" panose="020F0502020204030204" pitchFamily="34" charset="0"/>
              </a:rPr>
              <a:t>cloud providers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and typically charge for cloud computing services based on usage, similar to how you are billed for water or electricity at home.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3BD431BB-AA7E-08B5-0652-D4946F9E0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907" y="2671433"/>
            <a:ext cx="4958966" cy="242695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2517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C0D9-F809-9D6B-EA87-75DC22CC4ABF}"/>
              </a:ext>
            </a:extLst>
          </p:cNvPr>
          <p:cNvSpPr>
            <a:spLocks noGrp="1"/>
          </p:cNvSpPr>
          <p:nvPr>
            <p:ph type="title"/>
          </p:nvPr>
        </p:nvSpPr>
        <p:spPr>
          <a:xfrm>
            <a:off x="4965430" y="629268"/>
            <a:ext cx="6586491" cy="1286160"/>
          </a:xfrm>
        </p:spPr>
        <p:txBody>
          <a:bodyPr anchor="b">
            <a:normAutofit/>
          </a:bodyPr>
          <a:lstStyle/>
          <a:p>
            <a:r>
              <a:rPr lang="en-US" sz="4100" b="1" kern="1200">
                <a:latin typeface="+mj-lt"/>
                <a:ea typeface="+mj-ea"/>
                <a:cs typeface="+mj-cs"/>
              </a:rPr>
              <a:t>Cloud Computing and Big Data</a:t>
            </a:r>
            <a:endParaRPr lang="en-IN" sz="4100"/>
          </a:p>
        </p:txBody>
      </p:sp>
      <p:sp>
        <p:nvSpPr>
          <p:cNvPr id="3" name="Content Placeholder 2">
            <a:extLst>
              <a:ext uri="{FF2B5EF4-FFF2-40B4-BE49-F238E27FC236}">
                <a16:creationId xmlns:a16="http://schemas.microsoft.com/office/drawing/2014/main" id="{3712991D-F492-8ACE-F61E-AE1C51692F12}"/>
              </a:ext>
            </a:extLst>
          </p:cNvPr>
          <p:cNvSpPr>
            <a:spLocks noGrp="1"/>
          </p:cNvSpPr>
          <p:nvPr>
            <p:ph idx="1"/>
          </p:nvPr>
        </p:nvSpPr>
        <p:spPr>
          <a:xfrm>
            <a:off x="4965431" y="2438400"/>
            <a:ext cx="6586489" cy="3785419"/>
          </a:xfrm>
        </p:spPr>
        <p:txBody>
          <a:bodyPr>
            <a:normAutofit/>
          </a:bodyPr>
          <a:lstStyle/>
          <a:p>
            <a:pPr algn="just"/>
            <a:r>
              <a:rPr lang="en-IN" sz="2000" dirty="0"/>
              <a:t>The cloud computing environment saves costs related to infrastructure on an organization providing a framework that can be optimized and expanded horizontally.</a:t>
            </a:r>
          </a:p>
          <a:p>
            <a:pPr algn="just"/>
            <a:r>
              <a:rPr lang="en-IN" sz="2000" dirty="0"/>
              <a:t>Cost to be paid for acquiring cloud services i.e., resource acquisition in accordance with requirements and cost is known as elasticity.</a:t>
            </a:r>
          </a:p>
          <a:p>
            <a:pPr algn="just"/>
            <a:r>
              <a:rPr lang="en-IN" sz="2000" dirty="0"/>
              <a:t>Cloud computing regulate the rise of computing resources i.e., payment can be done only for the resources to be accessed.</a:t>
            </a:r>
          </a:p>
          <a:p>
            <a:pPr algn="just"/>
            <a:r>
              <a:rPr lang="en-IN" sz="2000" dirty="0"/>
              <a:t>Organization to need to plan, monitor and control its resource utilization carefully, else, it can lead to unexpected high costs.</a:t>
            </a:r>
          </a:p>
        </p:txBody>
      </p:sp>
      <p:pic>
        <p:nvPicPr>
          <p:cNvPr id="14" name="Picture 4" descr="Sphere of mesh and nodes">
            <a:extLst>
              <a:ext uri="{FF2B5EF4-FFF2-40B4-BE49-F238E27FC236}">
                <a16:creationId xmlns:a16="http://schemas.microsoft.com/office/drawing/2014/main" id="{4DD20149-71A5-44EE-99AB-A95C42F4537E}"/>
              </a:ext>
            </a:extLst>
          </p:cNvPr>
          <p:cNvPicPr>
            <a:picLocks noChangeAspect="1"/>
          </p:cNvPicPr>
          <p:nvPr/>
        </p:nvPicPr>
        <p:blipFill rotWithShape="1">
          <a:blip r:embed="rId2"/>
          <a:srcRect l="40147" r="9158"/>
          <a:stretch/>
        </p:blipFill>
        <p:spPr>
          <a:xfrm>
            <a:off x="20" y="10"/>
            <a:ext cx="4635571" cy="6857990"/>
          </a:xfrm>
          <a:prstGeom prst="rect">
            <a:avLst/>
          </a:prstGeom>
          <a:effectLst/>
        </p:spPr>
      </p:pic>
      <p:cxnSp>
        <p:nvCxnSpPr>
          <p:cNvPr id="15"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DDDF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603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DA36A-F95C-1EAB-8248-0DFB6670317B}"/>
              </a:ext>
            </a:extLst>
          </p:cNvPr>
          <p:cNvSpPr>
            <a:spLocks noGrp="1"/>
          </p:cNvSpPr>
          <p:nvPr>
            <p:ph type="title"/>
          </p:nvPr>
        </p:nvSpPr>
        <p:spPr>
          <a:xfrm>
            <a:off x="630936" y="502920"/>
            <a:ext cx="3419856" cy="1463040"/>
          </a:xfrm>
        </p:spPr>
        <p:txBody>
          <a:bodyPr anchor="ctr">
            <a:normAutofit/>
          </a:bodyPr>
          <a:lstStyle/>
          <a:p>
            <a:r>
              <a:rPr lang="en-IN" sz="3700" b="1"/>
              <a:t>Cloud Computing and Big Data</a:t>
            </a:r>
            <a:endParaRPr lang="en-IN" sz="3700"/>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E51405-99F4-578D-3294-A581648F9AC1}"/>
              </a:ext>
            </a:extLst>
          </p:cNvPr>
          <p:cNvSpPr>
            <a:spLocks noGrp="1"/>
          </p:cNvSpPr>
          <p:nvPr>
            <p:ph idx="1"/>
          </p:nvPr>
        </p:nvSpPr>
        <p:spPr>
          <a:xfrm>
            <a:off x="4654295" y="502920"/>
            <a:ext cx="6894576" cy="1996440"/>
          </a:xfrm>
        </p:spPr>
        <p:txBody>
          <a:bodyPr anchor="ctr">
            <a:normAutofit/>
          </a:bodyPr>
          <a:lstStyle/>
          <a:p>
            <a:pPr algn="just"/>
            <a:r>
              <a:rPr lang="en-IN" sz="1700" dirty="0"/>
              <a:t>The cloud computing technique uses data centres to collect the data and ensures the data back up recovery are automatically performed to meet the organization requirements.</a:t>
            </a:r>
          </a:p>
          <a:p>
            <a:pPr algn="just"/>
            <a:r>
              <a:rPr lang="en-IN" sz="1700" dirty="0"/>
              <a:t>Both cloud computing and big data analytics use the distributed computing model in a similar manner.</a:t>
            </a:r>
          </a:p>
        </p:txBody>
      </p:sp>
      <p:pic>
        <p:nvPicPr>
          <p:cNvPr id="5" name="Picture 4" descr="Text, letter&#10;&#10;Description automatically generated">
            <a:extLst>
              <a:ext uri="{FF2B5EF4-FFF2-40B4-BE49-F238E27FC236}">
                <a16:creationId xmlns:a16="http://schemas.microsoft.com/office/drawing/2014/main" id="{07A259B7-A3D0-950E-A3F1-9F80C0825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3328940"/>
            <a:ext cx="10917936" cy="1883343"/>
          </a:xfrm>
          <a:prstGeom prst="rect">
            <a:avLst/>
          </a:prstGeom>
        </p:spPr>
      </p:pic>
    </p:spTree>
    <p:extLst>
      <p:ext uri="{BB962C8B-B14F-4D97-AF65-F5344CB8AC3E}">
        <p14:creationId xmlns:p14="http://schemas.microsoft.com/office/powerpoint/2010/main" val="2368150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4EE5B-0E7B-8F01-25A7-5DDDD965E84E}"/>
              </a:ext>
            </a:extLst>
          </p:cNvPr>
          <p:cNvSpPr>
            <a:spLocks noGrp="1"/>
          </p:cNvSpPr>
          <p:nvPr>
            <p:ph type="title"/>
          </p:nvPr>
        </p:nvSpPr>
        <p:spPr>
          <a:xfrm>
            <a:off x="841248" y="548640"/>
            <a:ext cx="3600860" cy="5431536"/>
          </a:xfrm>
        </p:spPr>
        <p:txBody>
          <a:bodyPr>
            <a:normAutofit/>
          </a:bodyPr>
          <a:lstStyle/>
          <a:p>
            <a:r>
              <a:rPr lang="en-IN" sz="5400" b="1" dirty="0"/>
              <a:t>Features of Cloud Computing</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E9F362-9FED-FCC4-D2D4-7C32048CEDD9}"/>
              </a:ext>
            </a:extLst>
          </p:cNvPr>
          <p:cNvSpPr>
            <a:spLocks noGrp="1"/>
          </p:cNvSpPr>
          <p:nvPr>
            <p:ph idx="1"/>
          </p:nvPr>
        </p:nvSpPr>
        <p:spPr>
          <a:xfrm>
            <a:off x="5126418" y="552091"/>
            <a:ext cx="6224335" cy="5431536"/>
          </a:xfrm>
        </p:spPr>
        <p:txBody>
          <a:bodyPr anchor="ctr">
            <a:normAutofit/>
          </a:bodyPr>
          <a:lstStyle/>
          <a:p>
            <a:pPr marL="0" indent="0">
              <a:buNone/>
            </a:pP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Scalability </a:t>
            </a: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A</a:t>
            </a: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ddition of new resources </a:t>
            </a:r>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to an existing infrastructure.</a:t>
            </a:r>
          </a:p>
          <a:p>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Th</a:t>
            </a:r>
            <a:r>
              <a:rPr lang="en-US" sz="1600" dirty="0">
                <a:latin typeface="Calibri" panose="020F0502020204030204" pitchFamily="34" charset="0"/>
                <a:ea typeface="Calibri" panose="020F0502020204030204" pitchFamily="34" charset="0"/>
                <a:cs typeface="Calibri" panose="020F0502020204030204" pitchFamily="34" charset="0"/>
              </a:rPr>
              <a:t>e </a:t>
            </a:r>
            <a:r>
              <a:rPr lang="en-US" sz="1600" b="1" dirty="0">
                <a:latin typeface="Calibri" panose="020F0502020204030204" pitchFamily="34" charset="0"/>
                <a:ea typeface="Calibri" panose="020F0502020204030204" pitchFamily="34" charset="0"/>
                <a:cs typeface="Calibri" panose="020F0502020204030204" pitchFamily="34" charset="0"/>
              </a:rPr>
              <a:t>i</a:t>
            </a: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ncrease in the amount of data </a:t>
            </a:r>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 requires organization to improve hardware components</a:t>
            </a: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 processing ability.</a:t>
            </a:r>
          </a:p>
          <a:p>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The new hardware  may not provide complete support to the software that used to run properly on the earlier set of hardware.</a:t>
            </a:r>
          </a:p>
          <a:p>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Solution to this problem is using </a:t>
            </a: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cloud services</a:t>
            </a:r>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-that employ the distributed computing technique to provide scalability.</a:t>
            </a:r>
          </a:p>
          <a:p>
            <a:pPr marL="0" indent="0">
              <a:buNone/>
            </a:pP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Elasticity </a:t>
            </a: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Hiring certain resources, as and when required, and paying for those resources.</a:t>
            </a:r>
          </a:p>
          <a:p>
            <a:r>
              <a:rPr lang="en-US" sz="1600" dirty="0">
                <a:latin typeface="Calibri" panose="020F0502020204030204" pitchFamily="34" charset="0"/>
                <a:ea typeface="Calibri" panose="020F0502020204030204" pitchFamily="34" charset="0"/>
                <a:cs typeface="Calibri" panose="020F0502020204030204" pitchFamily="34" charset="0"/>
              </a:rPr>
              <a:t>N</a:t>
            </a:r>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o extra payment is required for acquiring specific cloud services.</a:t>
            </a:r>
          </a:p>
          <a:p>
            <a:pPr marL="0" indent="0">
              <a:buNone/>
            </a:pPr>
            <a:r>
              <a:rPr lang="en-US" sz="1600" b="1" i="0" u="none" strike="noStrike" baseline="0" dirty="0">
                <a:latin typeface="Calibri" panose="020F0502020204030204" pitchFamily="34" charset="0"/>
                <a:ea typeface="Calibri" panose="020F0502020204030204" pitchFamily="34" charset="0"/>
                <a:cs typeface="Calibri" panose="020F0502020204030204" pitchFamily="34" charset="0"/>
              </a:rPr>
              <a:t>Fault Tolerance </a:t>
            </a: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O</a:t>
            </a:r>
            <a:r>
              <a:rPr lang="en-US" sz="1600" b="0" i="0" u="none" strike="noStrike" baseline="0" dirty="0">
                <a:latin typeface="Calibri" panose="020F0502020204030204" pitchFamily="34" charset="0"/>
                <a:ea typeface="Calibri" panose="020F0502020204030204" pitchFamily="34" charset="0"/>
                <a:cs typeface="Calibri" panose="020F0502020204030204" pitchFamily="34" charset="0"/>
              </a:rPr>
              <a:t>ffering uninterrupted services to customers, especially in cases of component failure.</a:t>
            </a:r>
          </a:p>
          <a:p>
            <a:pPr marL="0" indent="0">
              <a:buNone/>
            </a:pPr>
            <a:endParaRPr lang="en-US" sz="17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7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429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4EE5B-0E7B-8F01-25A7-5DDDD965E84E}"/>
              </a:ext>
            </a:extLst>
          </p:cNvPr>
          <p:cNvSpPr>
            <a:spLocks noGrp="1"/>
          </p:cNvSpPr>
          <p:nvPr>
            <p:ph type="title"/>
          </p:nvPr>
        </p:nvSpPr>
        <p:spPr>
          <a:xfrm>
            <a:off x="841248" y="548640"/>
            <a:ext cx="3600860" cy="5431536"/>
          </a:xfrm>
        </p:spPr>
        <p:txBody>
          <a:bodyPr>
            <a:normAutofit/>
          </a:bodyPr>
          <a:lstStyle/>
          <a:p>
            <a:r>
              <a:rPr lang="en-IN" sz="5400" b="1" dirty="0"/>
              <a:t>Features of Cloud Computing</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E9F362-9FED-FCC4-D2D4-7C32048CEDD9}"/>
              </a:ext>
            </a:extLst>
          </p:cNvPr>
          <p:cNvSpPr>
            <a:spLocks noGrp="1"/>
          </p:cNvSpPr>
          <p:nvPr>
            <p:ph idx="1"/>
          </p:nvPr>
        </p:nvSpPr>
        <p:spPr>
          <a:xfrm>
            <a:off x="5126418" y="552091"/>
            <a:ext cx="6224335" cy="5431536"/>
          </a:xfrm>
        </p:spPr>
        <p:txBody>
          <a:bodyPr anchor="ctr">
            <a:normAutofit/>
          </a:bodyPr>
          <a:lstStyle/>
          <a:p>
            <a:pPr marL="0" indent="0">
              <a:buNone/>
            </a:pPr>
            <a:r>
              <a:rPr lang="en-US" sz="1800" b="1" i="0" u="none" strike="noStrike" baseline="0" dirty="0">
                <a:latin typeface="Calibri" panose="020F0502020204030204" pitchFamily="34" charset="0"/>
                <a:ea typeface="Calibri" panose="020F0502020204030204" pitchFamily="34" charset="0"/>
                <a:cs typeface="Calibri" panose="020F0502020204030204" pitchFamily="34" charset="0"/>
              </a:rPr>
              <a:t>Resource Pooling</a:t>
            </a:r>
            <a:endParaRPr lang="en-US" sz="1800" b="1"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M</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ultiple organizations, which use similar kinds of resources to carry out computing practices, have no need to individually hire all the resources.</a:t>
            </a:r>
          </a:p>
          <a:p>
            <a:r>
              <a:rPr lang="en-US" sz="1800" dirty="0">
                <a:latin typeface="Calibri" panose="020F0502020204030204" pitchFamily="34" charset="0"/>
                <a:ea typeface="Calibri" panose="020F0502020204030204" pitchFamily="34" charset="0"/>
                <a:cs typeface="Calibri" panose="020F0502020204030204" pitchFamily="34" charset="0"/>
              </a:rPr>
              <a:t>The sharing of resources is allowed in a cloud, which facilitates cost cutting through resource pooling.</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800" b="1" i="0" u="none" strike="noStrike" baseline="0" dirty="0">
                <a:latin typeface="Calibri" panose="020F0502020204030204" pitchFamily="34" charset="0"/>
                <a:ea typeface="Calibri" panose="020F0502020204030204" pitchFamily="34" charset="0"/>
                <a:cs typeface="Calibri" panose="020F0502020204030204" pitchFamily="34" charset="0"/>
              </a:rPr>
              <a:t>Self Service </a:t>
            </a:r>
          </a:p>
          <a:p>
            <a:r>
              <a:rPr lang="en-US" sz="1800" dirty="0">
                <a:latin typeface="Calibri" panose="020F0502020204030204" pitchFamily="34" charset="0"/>
                <a:ea typeface="Calibri" panose="020F0502020204030204" pitchFamily="34" charset="0"/>
                <a:cs typeface="Calibri" panose="020F0502020204030204" pitchFamily="34" charset="0"/>
              </a:rPr>
              <a:t>C</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loud computing involves a simple user interface that helps customers to directly access the cloud services they want.</a:t>
            </a:r>
          </a:p>
          <a:p>
            <a:pPr marL="0" indent="0">
              <a:buNone/>
            </a:pPr>
            <a:r>
              <a:rPr lang="en-US" sz="1800" b="1" i="0" u="none" strike="noStrike" baseline="0" dirty="0"/>
              <a:t>Low Cost </a:t>
            </a:r>
            <a:endParaRPr lang="en-US" sz="1800" dirty="0"/>
          </a:p>
          <a:p>
            <a:r>
              <a:rPr lang="en-US" sz="1800" dirty="0">
                <a:ea typeface="Calibri" panose="020F0502020204030204" pitchFamily="34" charset="0"/>
                <a:cs typeface="Calibri" panose="020F0502020204030204" pitchFamily="34" charset="0"/>
              </a:rPr>
              <a:t>C</a:t>
            </a:r>
            <a:r>
              <a:rPr lang="en-US" sz="1800" b="0" i="0" u="none" strike="noStrike" baseline="0" dirty="0">
                <a:ea typeface="Calibri" panose="020F0502020204030204" pitchFamily="34" charset="0"/>
                <a:cs typeface="Calibri" panose="020F0502020204030204" pitchFamily="34" charset="0"/>
              </a:rPr>
              <a:t>loud offers customized solutions, especially to organizations that cannot afford too much initial investment.</a:t>
            </a:r>
          </a:p>
          <a:p>
            <a:r>
              <a:rPr lang="en-US" sz="1800" dirty="0">
                <a:ea typeface="Calibri" panose="020F0502020204030204" pitchFamily="34" charset="0"/>
                <a:cs typeface="Calibri" panose="020F0502020204030204" pitchFamily="34" charset="0"/>
              </a:rPr>
              <a:t>C</a:t>
            </a:r>
            <a:r>
              <a:rPr lang="en-US" sz="1800" b="0" i="0" u="none" strike="noStrike" baseline="0" dirty="0">
                <a:ea typeface="Calibri" panose="020F0502020204030204" pitchFamily="34" charset="0"/>
                <a:cs typeface="Calibri" panose="020F0502020204030204" pitchFamily="34" charset="0"/>
              </a:rPr>
              <a:t>loud provides pay-us-you-use option, in which organizations need to sign for those resources only that are essential.</a:t>
            </a:r>
          </a:p>
          <a:p>
            <a:endParaRPr lang="en-US" sz="18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1694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CA089-3DED-A052-9D7B-8B510F84927E}"/>
              </a:ext>
            </a:extLst>
          </p:cNvPr>
          <p:cNvSpPr>
            <a:spLocks noGrp="1"/>
          </p:cNvSpPr>
          <p:nvPr>
            <p:ph type="title"/>
          </p:nvPr>
        </p:nvSpPr>
        <p:spPr>
          <a:xfrm>
            <a:off x="841248" y="548640"/>
            <a:ext cx="3600860" cy="5431536"/>
          </a:xfrm>
        </p:spPr>
        <p:txBody>
          <a:bodyPr>
            <a:normAutofit/>
          </a:bodyPr>
          <a:lstStyle/>
          <a:p>
            <a:r>
              <a:rPr lang="en-IN" sz="5400"/>
              <a:t>Cloud Deployment Models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E323E4-596E-4CFA-B820-DDBBA00DF5A6}"/>
              </a:ext>
            </a:extLst>
          </p:cNvPr>
          <p:cNvSpPr>
            <a:spLocks noGrp="1"/>
          </p:cNvSpPr>
          <p:nvPr>
            <p:ph idx="1"/>
          </p:nvPr>
        </p:nvSpPr>
        <p:spPr>
          <a:xfrm>
            <a:off x="5126418" y="552091"/>
            <a:ext cx="6224335" cy="5431536"/>
          </a:xfrm>
        </p:spPr>
        <p:txBody>
          <a:bodyPr anchor="ctr">
            <a:normAutofit/>
          </a:bodyPr>
          <a:lstStyle/>
          <a:p>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Depending upon the architecture used in forming the n/w, services and applications used, and the target consumers, cloud services form various deployment models. </a:t>
            </a:r>
          </a:p>
          <a:p>
            <a:pPr marL="0" indent="0">
              <a:buNone/>
            </a:pPr>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They are,</a:t>
            </a:r>
          </a:p>
          <a:p>
            <a:r>
              <a:rPr lang="en-IN" sz="2200" b="0" i="0" u="none" strike="noStrike" baseline="0">
                <a:latin typeface="Calibri" panose="020F0502020204030204" pitchFamily="34" charset="0"/>
                <a:ea typeface="Calibri" panose="020F0502020204030204" pitchFamily="34" charset="0"/>
                <a:cs typeface="Calibri" panose="020F0502020204030204" pitchFamily="34" charset="0"/>
              </a:rPr>
              <a:t>Public Cloud</a:t>
            </a:r>
          </a:p>
          <a:p>
            <a:r>
              <a:rPr lang="en-IN" sz="2200" b="0" i="0" u="none" strike="noStrike" baseline="0">
                <a:latin typeface="Calibri" panose="020F0502020204030204" pitchFamily="34" charset="0"/>
                <a:ea typeface="Calibri" panose="020F0502020204030204" pitchFamily="34" charset="0"/>
                <a:cs typeface="Calibri" panose="020F0502020204030204" pitchFamily="34" charset="0"/>
              </a:rPr>
              <a:t>Private Cloud</a:t>
            </a:r>
          </a:p>
          <a:p>
            <a:r>
              <a:rPr lang="en-IN" sz="2200" b="0" i="0" u="none" strike="noStrike" baseline="0">
                <a:latin typeface="Calibri" panose="020F0502020204030204" pitchFamily="34" charset="0"/>
                <a:ea typeface="Calibri" panose="020F0502020204030204" pitchFamily="34" charset="0"/>
                <a:cs typeface="Calibri" panose="020F0502020204030204" pitchFamily="34" charset="0"/>
              </a:rPr>
              <a:t>Community Cloud</a:t>
            </a:r>
          </a:p>
          <a:p>
            <a:r>
              <a:rPr lang="en-IN" sz="2200" b="0" i="0" u="none" strike="noStrike" baseline="0">
                <a:latin typeface="Calibri" panose="020F0502020204030204" pitchFamily="34" charset="0"/>
                <a:ea typeface="Calibri" panose="020F0502020204030204" pitchFamily="34" charset="0"/>
                <a:cs typeface="Calibri" panose="020F0502020204030204" pitchFamily="34" charset="0"/>
              </a:rPr>
              <a:t>Hybrid Cloud</a:t>
            </a:r>
          </a:p>
          <a:p>
            <a:endParaRPr lang="en-IN" sz="2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755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F0BC-5533-6453-C8D3-BD27292839D2}"/>
              </a:ext>
            </a:extLst>
          </p:cNvPr>
          <p:cNvSpPr>
            <a:spLocks noGrp="1"/>
          </p:cNvSpPr>
          <p:nvPr>
            <p:ph type="title"/>
          </p:nvPr>
        </p:nvSpPr>
        <p:spPr>
          <a:xfrm>
            <a:off x="838200" y="681037"/>
            <a:ext cx="10515600" cy="721995"/>
          </a:xfrm>
        </p:spPr>
        <p:txBody>
          <a:bodyPr>
            <a:normAutofit/>
          </a:bodyPr>
          <a:lstStyle/>
          <a:p>
            <a:r>
              <a:rPr lang="en-IN" sz="4000" b="1" dirty="0"/>
              <a:t>Public Cloud(End-User Level Cloud)</a:t>
            </a:r>
          </a:p>
        </p:txBody>
      </p:sp>
      <p:sp>
        <p:nvSpPr>
          <p:cNvPr id="3" name="Content Placeholder 2">
            <a:extLst>
              <a:ext uri="{FF2B5EF4-FFF2-40B4-BE49-F238E27FC236}">
                <a16:creationId xmlns:a16="http://schemas.microsoft.com/office/drawing/2014/main" id="{899FDDE6-C67C-720D-7D58-632D4BD9E3E6}"/>
              </a:ext>
            </a:extLst>
          </p:cNvPr>
          <p:cNvSpPr>
            <a:spLocks noGrp="1"/>
          </p:cNvSpPr>
          <p:nvPr>
            <p:ph idx="1"/>
          </p:nvPr>
        </p:nvSpPr>
        <p:spPr>
          <a:xfrm>
            <a:off x="838200" y="1290320"/>
            <a:ext cx="10515600" cy="4886643"/>
          </a:xfrm>
        </p:spPr>
        <p:txBody>
          <a:bodyPr>
            <a:normAutofit/>
          </a:bodyPr>
          <a:lstStyle/>
          <a:p>
            <a:pPr algn="just"/>
            <a:endParaRPr lang="en-US" sz="18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Owned and managed by a company than the one using it.</a:t>
            </a:r>
          </a:p>
          <a:p>
            <a:pPr algn="just"/>
            <a:r>
              <a:rPr lang="en-IN"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Third party administrator.</a:t>
            </a:r>
          </a:p>
          <a:p>
            <a:pPr marL="0" indent="0" algn="just">
              <a:buNone/>
            </a:pPr>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2000" b="0" i="0" u="none" strike="noStrike" baseline="0" dirty="0" err="1">
                <a:solidFill>
                  <a:srgbClr val="000000"/>
                </a:solidFill>
                <a:latin typeface="Calibri" panose="020F0502020204030204" pitchFamily="34" charset="0"/>
                <a:ea typeface="Calibri" panose="020F0502020204030204" pitchFamily="34" charset="0"/>
                <a:cs typeface="Calibri" panose="020F0502020204030204" pitchFamily="34" charset="0"/>
              </a:rPr>
              <a:t>Eg</a:t>
            </a:r>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 Verizon, Amazon Web Services, and Rackspace.</a:t>
            </a:r>
          </a:p>
          <a:p>
            <a:pPr algn="just"/>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-The workload is categorized on the basis of service category;</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 hardware </a:t>
            </a:r>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customization is possible to provide optimized performance.</a:t>
            </a:r>
          </a:p>
          <a:p>
            <a:pPr algn="just"/>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-The process of computing becomes very flexible and scalable through customized hardware resources.</a:t>
            </a:r>
          </a:p>
          <a:p>
            <a:pPr algn="just"/>
            <a:r>
              <a:rPr lang="en-US" sz="20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-The primary concern with a public cloud include security and latency.</a:t>
            </a:r>
          </a:p>
          <a:p>
            <a:pPr algn="just"/>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4EC3FDC4-239D-9BEB-6423-B4CAA3C2D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160" y="4683759"/>
            <a:ext cx="4561840" cy="1873019"/>
          </a:xfrm>
          <a:prstGeom prst="rect">
            <a:avLst/>
          </a:prstGeom>
        </p:spPr>
      </p:pic>
    </p:spTree>
    <p:extLst>
      <p:ext uri="{BB962C8B-B14F-4D97-AF65-F5344CB8AC3E}">
        <p14:creationId xmlns:p14="http://schemas.microsoft.com/office/powerpoint/2010/main" val="3244680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E801C-6EB3-9C28-42B7-3D45EDD7574C}"/>
              </a:ext>
            </a:extLst>
          </p:cNvPr>
          <p:cNvSpPr>
            <a:spLocks noGrp="1"/>
          </p:cNvSpPr>
          <p:nvPr>
            <p:ph type="title"/>
          </p:nvPr>
        </p:nvSpPr>
        <p:spPr>
          <a:xfrm>
            <a:off x="686834" y="1153572"/>
            <a:ext cx="3200400" cy="4461163"/>
          </a:xfrm>
        </p:spPr>
        <p:txBody>
          <a:bodyPr>
            <a:normAutofit/>
          </a:bodyPr>
          <a:lstStyle/>
          <a:p>
            <a:r>
              <a:rPr lang="en-IN" b="1">
                <a:solidFill>
                  <a:srgbClr val="FFFFFF"/>
                </a:solidFill>
              </a:rPr>
              <a:t>About Module 2</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4BAD688-2521-2104-01AF-381B897AAC8D}"/>
              </a:ext>
            </a:extLst>
          </p:cNvPr>
          <p:cNvSpPr>
            <a:spLocks noGrp="1"/>
          </p:cNvSpPr>
          <p:nvPr>
            <p:ph idx="1"/>
          </p:nvPr>
        </p:nvSpPr>
        <p:spPr>
          <a:xfrm>
            <a:off x="4447308" y="591344"/>
            <a:ext cx="6906491" cy="5585619"/>
          </a:xfrm>
        </p:spPr>
        <p:txBody>
          <a:bodyPr anchor="ctr">
            <a:normAutofit/>
          </a:bodyPr>
          <a:lstStyle/>
          <a:p>
            <a:pPr marL="0" indent="0">
              <a:buNone/>
            </a:pPr>
            <a:endParaRPr lang="en-IN" dirty="0"/>
          </a:p>
          <a:p>
            <a:pPr marL="0" indent="0" algn="just">
              <a:buNone/>
            </a:pPr>
            <a:r>
              <a:rPr lang="en-IN" dirty="0"/>
              <a:t>In </a:t>
            </a:r>
            <a:r>
              <a:rPr lang="en-IN" b="1" dirty="0"/>
              <a:t>Module 1 </a:t>
            </a:r>
            <a:r>
              <a:rPr lang="en-IN" dirty="0"/>
              <a:t>-&gt; </a:t>
            </a:r>
          </a:p>
          <a:p>
            <a:pPr algn="just">
              <a:buFontTx/>
              <a:buChar char="-"/>
            </a:pPr>
            <a:r>
              <a:rPr lang="en-IN" dirty="0"/>
              <a:t>Huge amounts of data generated by different sources  -</a:t>
            </a:r>
          </a:p>
          <a:p>
            <a:pPr algn="just">
              <a:buFontTx/>
              <a:buChar char="-"/>
            </a:pPr>
            <a:r>
              <a:rPr lang="en-IN" dirty="0"/>
              <a:t>Huge data cannot be handled by traditional data storage</a:t>
            </a:r>
          </a:p>
          <a:p>
            <a:pPr algn="just">
              <a:buFontTx/>
              <a:buChar char="-"/>
            </a:pPr>
            <a:r>
              <a:rPr lang="en-IN" dirty="0"/>
              <a:t>Huge data need to be managed properly.</a:t>
            </a:r>
          </a:p>
          <a:p>
            <a:pPr marL="0" indent="0" algn="just">
              <a:buNone/>
            </a:pPr>
            <a:r>
              <a:rPr lang="en-IN" dirty="0"/>
              <a:t>Based on the requirement, development of various technologies used for processing Big Data.</a:t>
            </a:r>
          </a:p>
          <a:p>
            <a:endParaRPr lang="en-IN" dirty="0"/>
          </a:p>
        </p:txBody>
      </p:sp>
    </p:spTree>
    <p:extLst>
      <p:ext uri="{BB962C8B-B14F-4D97-AF65-F5344CB8AC3E}">
        <p14:creationId xmlns:p14="http://schemas.microsoft.com/office/powerpoint/2010/main" val="4002688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BFE4CB-17FE-6219-6EDE-F4DF1D396AC8}"/>
              </a:ext>
            </a:extLst>
          </p:cNvPr>
          <p:cNvSpPr>
            <a:spLocks noGrp="1"/>
          </p:cNvSpPr>
          <p:nvPr>
            <p:ph type="title"/>
          </p:nvPr>
        </p:nvSpPr>
        <p:spPr>
          <a:xfrm>
            <a:off x="1137034" y="609597"/>
            <a:ext cx="9392421" cy="1330841"/>
          </a:xfrm>
        </p:spPr>
        <p:txBody>
          <a:bodyPr>
            <a:normAutofit/>
          </a:bodyPr>
          <a:lstStyle/>
          <a:p>
            <a:r>
              <a:rPr lang="en-IN" b="1"/>
              <a:t>Private Cloud(Enterprise Level Cloud)</a:t>
            </a:r>
            <a:endParaRPr lang="en-IN" dirty="0"/>
          </a:p>
        </p:txBody>
      </p:sp>
      <p:sp>
        <p:nvSpPr>
          <p:cNvPr id="3" name="Content Placeholder 2">
            <a:extLst>
              <a:ext uri="{FF2B5EF4-FFF2-40B4-BE49-F238E27FC236}">
                <a16:creationId xmlns:a16="http://schemas.microsoft.com/office/drawing/2014/main" id="{BD84A0D5-8370-3469-B793-F8BCD94E8592}"/>
              </a:ext>
            </a:extLst>
          </p:cNvPr>
          <p:cNvSpPr>
            <a:spLocks noGrp="1"/>
          </p:cNvSpPr>
          <p:nvPr>
            <p:ph idx="1"/>
          </p:nvPr>
        </p:nvSpPr>
        <p:spPr>
          <a:xfrm>
            <a:off x="1137034" y="2198362"/>
            <a:ext cx="6107046" cy="3917773"/>
          </a:xfrm>
        </p:spPr>
        <p:txBody>
          <a:bodyPr>
            <a:normAutofit lnSpcReduction="10000"/>
          </a:bodyPr>
          <a:lstStyle/>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Remains entirely in the ownership of the organization using it.</a:t>
            </a:r>
          </a:p>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Infrastructure is solely designed for a single organization.</a:t>
            </a:r>
          </a:p>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Can automate several processes and operations that require manual handling in a public cloud.</a:t>
            </a:r>
          </a:p>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Can also provide firewall protection to the cloud, solving latency and security concerns.</a:t>
            </a:r>
          </a:p>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A private cloud can be either on-premises or hosted externally</a:t>
            </a:r>
            <a:r>
              <a:rPr lang="en-US" sz="1800" dirty="0">
                <a:latin typeface="Calibri" panose="020F0502020204030204" pitchFamily="34" charset="0"/>
                <a:ea typeface="Calibri" panose="020F0502020204030204" pitchFamily="34" charset="0"/>
                <a:cs typeface="Calibri" panose="020F0502020204030204" pitchFamily="34" charset="0"/>
              </a:rPr>
              <a:t> </a:t>
            </a:r>
          </a:p>
          <a:p>
            <a:pPr algn="just"/>
            <a:r>
              <a:rPr lang="en-US" sz="1800" b="1" i="0" u="none" strike="noStrike" baseline="0" dirty="0">
                <a:latin typeface="Calibri" panose="020F0502020204030204" pitchFamily="34" charset="0"/>
                <a:ea typeface="Calibri" panose="020F0502020204030204" pitchFamily="34" charset="0"/>
                <a:cs typeface="Calibri" panose="020F0502020204030204" pitchFamily="34" charset="0"/>
              </a:rPr>
              <a:t>on premises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 service is exclusively used and hosted by a single organization.</a:t>
            </a:r>
          </a:p>
          <a:p>
            <a:pPr algn="just"/>
            <a:r>
              <a:rPr lang="en-US" sz="1800" b="1" i="0" u="none" strike="noStrike" baseline="0" dirty="0">
                <a:latin typeface="Calibri" panose="020F0502020204030204" pitchFamily="34" charset="0"/>
                <a:ea typeface="Calibri" panose="020F0502020204030204" pitchFamily="34" charset="0"/>
                <a:cs typeface="Calibri" panose="020F0502020204030204" pitchFamily="34" charset="0"/>
              </a:rPr>
              <a:t>Hosted externally</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 : used by a single organization and are not shared with other organizations.</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D60DEB1-84E3-BB2D-2CC3-6AC85E2ED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434069" y="1976696"/>
            <a:ext cx="1975258" cy="417234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16959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E0CA88-AF37-BB9B-3DB6-D4AFF662DC73}"/>
              </a:ext>
            </a:extLst>
          </p:cNvPr>
          <p:cNvSpPr>
            <a:spLocks noGrp="1"/>
          </p:cNvSpPr>
          <p:nvPr>
            <p:ph type="title"/>
          </p:nvPr>
        </p:nvSpPr>
        <p:spPr>
          <a:xfrm>
            <a:off x="1137034" y="609597"/>
            <a:ext cx="9392421" cy="1330841"/>
          </a:xfrm>
        </p:spPr>
        <p:txBody>
          <a:bodyPr>
            <a:normAutofit/>
          </a:bodyPr>
          <a:lstStyle/>
          <a:p>
            <a:r>
              <a:rPr lang="en-IN" b="1" dirty="0"/>
              <a:t>Community Cloud</a:t>
            </a:r>
          </a:p>
        </p:txBody>
      </p:sp>
      <p:sp>
        <p:nvSpPr>
          <p:cNvPr id="3" name="Content Placeholder 2">
            <a:extLst>
              <a:ext uri="{FF2B5EF4-FFF2-40B4-BE49-F238E27FC236}">
                <a16:creationId xmlns:a16="http://schemas.microsoft.com/office/drawing/2014/main" id="{E0140812-5BA3-EB9B-099F-3BA2C2D6C374}"/>
              </a:ext>
            </a:extLst>
          </p:cNvPr>
          <p:cNvSpPr>
            <a:spLocks noGrp="1"/>
          </p:cNvSpPr>
          <p:nvPr>
            <p:ph idx="1"/>
          </p:nvPr>
        </p:nvSpPr>
        <p:spPr>
          <a:xfrm>
            <a:off x="1137034" y="2198362"/>
            <a:ext cx="6239126" cy="3917773"/>
          </a:xfrm>
        </p:spPr>
        <p:txBody>
          <a:bodyPr>
            <a:normAutofit/>
          </a:bodyPr>
          <a:lstStyle/>
          <a:p>
            <a:pPr algn="just"/>
            <a:endParaRPr lang="en-US" sz="1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Type of cloud that is shared among various organizations with a common tie.</a:t>
            </a:r>
          </a:p>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-Managed by third party cloud services.</a:t>
            </a:r>
          </a:p>
          <a:p>
            <a:pPr algn="just"/>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-Available on or off premises.</a:t>
            </a:r>
          </a:p>
          <a:p>
            <a:pPr marL="0" indent="0" algn="just">
              <a:buNone/>
            </a:pPr>
            <a:r>
              <a:rPr lang="en-US" sz="1800" b="1" i="0" u="none" strike="noStrike" baseline="0" dirty="0">
                <a:latin typeface="Calibri" panose="020F0502020204030204" pitchFamily="34" charset="0"/>
                <a:ea typeface="Calibri" panose="020F0502020204030204" pitchFamily="34" charset="0"/>
                <a:cs typeface="Calibri" panose="020F0502020204030204" pitchFamily="34" charset="0"/>
              </a:rPr>
              <a:t>Example</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marL="0" indent="0" algn="just">
              <a:buNone/>
            </a:pP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In any state, the community cloud can provide so that almost all govt. organizations of that state can share the resources available on the cloud. Because of the sharing of resources on community cloud, the data of all citizens of that state can be easily managed by the govt. organizations.</a:t>
            </a:r>
          </a:p>
          <a:p>
            <a:pPr algn="just"/>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33D0D990-359A-160B-DFA1-380549720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2638291"/>
            <a:ext cx="4294272" cy="2849160"/>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73694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483ABF-0E0F-6FEC-1094-8EC776BEE206}"/>
              </a:ext>
            </a:extLst>
          </p:cNvPr>
          <p:cNvSpPr>
            <a:spLocks noGrp="1"/>
          </p:cNvSpPr>
          <p:nvPr>
            <p:ph type="title"/>
          </p:nvPr>
        </p:nvSpPr>
        <p:spPr>
          <a:xfrm>
            <a:off x="1137034" y="609597"/>
            <a:ext cx="9392421" cy="955043"/>
          </a:xfrm>
        </p:spPr>
        <p:txBody>
          <a:bodyPr>
            <a:normAutofit/>
          </a:bodyPr>
          <a:lstStyle/>
          <a:p>
            <a:r>
              <a:rPr lang="en-IN" b="1" dirty="0"/>
              <a:t>Hybrid Cloud</a:t>
            </a:r>
          </a:p>
        </p:txBody>
      </p:sp>
      <p:sp>
        <p:nvSpPr>
          <p:cNvPr id="3" name="Content Placeholder 2">
            <a:extLst>
              <a:ext uri="{FF2B5EF4-FFF2-40B4-BE49-F238E27FC236}">
                <a16:creationId xmlns:a16="http://schemas.microsoft.com/office/drawing/2014/main" id="{69A07E38-A545-423A-A77C-EC34C758DAA7}"/>
              </a:ext>
            </a:extLst>
          </p:cNvPr>
          <p:cNvSpPr>
            <a:spLocks noGrp="1"/>
          </p:cNvSpPr>
          <p:nvPr>
            <p:ph idx="1"/>
          </p:nvPr>
        </p:nvSpPr>
        <p:spPr>
          <a:xfrm>
            <a:off x="1137034" y="1666240"/>
            <a:ext cx="4958966" cy="4449895"/>
          </a:xfrm>
        </p:spPr>
        <p:txBody>
          <a:bodyPr>
            <a:normAutofit/>
          </a:bodyPr>
          <a:lstStyle/>
          <a:p>
            <a:pPr algn="just"/>
            <a:r>
              <a:rPr lang="en-US" sz="1900" dirty="0"/>
              <a:t>V</a:t>
            </a:r>
            <a:r>
              <a:rPr lang="en-US" sz="1900" b="0" i="0" u="none" strike="noStrike" baseline="0" dirty="0"/>
              <a:t>arious internal or external service providers offer services to many organizations.</a:t>
            </a:r>
          </a:p>
          <a:p>
            <a:pPr algn="just"/>
            <a:r>
              <a:rPr lang="en-US" sz="1900" b="0" i="0" u="none" strike="noStrike" baseline="0" dirty="0"/>
              <a:t>In hybrid clouds, an organization can use both types of cloud, i.e. public and private together –situations such as </a:t>
            </a:r>
            <a:r>
              <a:rPr lang="en-US" sz="1900" b="1" i="0" u="none" strike="noStrike" baseline="0" dirty="0"/>
              <a:t>cloud bursting</a:t>
            </a:r>
            <a:r>
              <a:rPr lang="en-US" sz="1900" b="0" i="0" u="none" strike="noStrike" baseline="0" dirty="0"/>
              <a:t>.</a:t>
            </a:r>
          </a:p>
          <a:p>
            <a:pPr algn="just"/>
            <a:r>
              <a:rPr lang="en-IN" sz="1900" b="0" i="0" u="none" strike="noStrike" baseline="0" dirty="0"/>
              <a:t>Organization uses its own computing infrastructure, high load requirement, access clouds.</a:t>
            </a:r>
          </a:p>
          <a:p>
            <a:pPr algn="just"/>
            <a:r>
              <a:rPr lang="en-IN" sz="1900" b="0" i="0" u="none" strike="noStrike" baseline="0" dirty="0"/>
              <a:t>The organization using the hybrid cloud can manage an internal private cloud for general use and migrate the entire or part of an application to the public cloud during the peak periods.</a:t>
            </a:r>
          </a:p>
          <a:p>
            <a:endParaRPr lang="en-IN" sz="1900" dirty="0"/>
          </a:p>
        </p:txBody>
      </p:sp>
      <p:pic>
        <p:nvPicPr>
          <p:cNvPr id="5" name="Picture 4" descr="Diagram&#10;&#10;Description automatically generated">
            <a:extLst>
              <a:ext uri="{FF2B5EF4-FFF2-40B4-BE49-F238E27FC236}">
                <a16:creationId xmlns:a16="http://schemas.microsoft.com/office/drawing/2014/main" id="{E4C1B5FF-9A7C-5027-46AB-EB80C08B6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1940438"/>
            <a:ext cx="4788505" cy="3708625"/>
          </a:xfrm>
          <a:prstGeom prst="rect">
            <a:avLst/>
          </a:prstGeom>
        </p:spPr>
      </p:pic>
      <p:sp>
        <p:nvSpPr>
          <p:cNvPr id="30" name="Freeform: Shape 2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19508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D29CC3-066A-0A30-370B-3BF4AFA755AF}"/>
              </a:ext>
            </a:extLst>
          </p:cNvPr>
          <p:cNvSpPr>
            <a:spLocks noGrp="1"/>
          </p:cNvSpPr>
          <p:nvPr>
            <p:ph type="title"/>
          </p:nvPr>
        </p:nvSpPr>
        <p:spPr>
          <a:xfrm>
            <a:off x="1137036" y="548640"/>
            <a:ext cx="9543405" cy="1188720"/>
          </a:xfrm>
        </p:spPr>
        <p:txBody>
          <a:bodyPr>
            <a:normAutofit/>
          </a:bodyPr>
          <a:lstStyle/>
          <a:p>
            <a:r>
              <a:rPr lang="en-IN" b="1" dirty="0">
                <a:solidFill>
                  <a:schemeClr val="tx1">
                    <a:lumMod val="85000"/>
                    <a:lumOff val="15000"/>
                  </a:schemeClr>
                </a:solidFill>
              </a:rPr>
              <a:t>Cloud services for Big Data</a:t>
            </a:r>
          </a:p>
        </p:txBody>
      </p:sp>
      <p:sp>
        <p:nvSpPr>
          <p:cNvPr id="3" name="Content Placeholder 2">
            <a:extLst>
              <a:ext uri="{FF2B5EF4-FFF2-40B4-BE49-F238E27FC236}">
                <a16:creationId xmlns:a16="http://schemas.microsoft.com/office/drawing/2014/main" id="{38C8F414-3C55-2B1C-DA10-F06AEC6AD485}"/>
              </a:ext>
            </a:extLst>
          </p:cNvPr>
          <p:cNvSpPr>
            <a:spLocks noGrp="1"/>
          </p:cNvSpPr>
          <p:nvPr>
            <p:ph idx="1"/>
          </p:nvPr>
        </p:nvSpPr>
        <p:spPr>
          <a:xfrm>
            <a:off x="1957987" y="1849121"/>
            <a:ext cx="8276026" cy="3902676"/>
          </a:xfrm>
        </p:spPr>
        <p:txBody>
          <a:bodyPr anchor="ctr">
            <a:normAutofit fontScale="92500" lnSpcReduction="20000"/>
          </a:bodyPr>
          <a:lstStyle/>
          <a:p>
            <a:pPr algn="just"/>
            <a:r>
              <a:rPr lang="en-US" sz="2000" b="0" i="0" u="none" strike="noStrike" baseline="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In big data </a:t>
            </a:r>
            <a:r>
              <a:rPr lang="en-US" sz="2000" b="1" i="0" u="none" strike="noStrike" baseline="0" dirty="0" err="1">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Iaas</a:t>
            </a:r>
            <a:r>
              <a:rPr lang="en-US" sz="2000" b="1" i="0" u="none" strike="noStrike" baseline="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(Infrastructure As A Service</a:t>
            </a:r>
            <a:r>
              <a:rPr lang="en-US" sz="2000" i="0" u="none" strike="noStrike" baseline="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a:t>
            </a:r>
            <a:r>
              <a:rPr lang="en-US" sz="2000" b="1" i="0" u="none" strike="noStrike" baseline="0" dirty="0" err="1">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Paas</a:t>
            </a:r>
            <a:r>
              <a:rPr lang="en-US" sz="2000" b="1" i="0" u="none" strike="noStrike" baseline="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(Platform As A Service), and </a:t>
            </a:r>
            <a:r>
              <a:rPr lang="en-US" sz="2000" b="1" i="0" u="none" strike="noStrike" baseline="0" dirty="0" err="1">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Saas</a:t>
            </a:r>
            <a:r>
              <a:rPr lang="en-US" sz="2000" b="1" i="0" u="none" strike="noStrike" baseline="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(Software As A Service), </a:t>
            </a:r>
            <a:r>
              <a:rPr lang="en-US" sz="2000" b="0" i="0" u="none" strike="noStrike" baseline="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clouds are used in following manner.</a:t>
            </a:r>
          </a:p>
          <a:p>
            <a:pPr algn="just"/>
            <a:r>
              <a:rPr lang="en-US" sz="2000" b="1" i="0" u="none" strike="noStrike" baseline="0" dirty="0">
                <a:solidFill>
                  <a:schemeClr val="tx1">
                    <a:lumMod val="85000"/>
                    <a:lumOff val="15000"/>
                  </a:schemeClr>
                </a:solidFill>
                <a:ea typeface="Calibri" panose="020F0502020204030204" pitchFamily="34" charset="0"/>
                <a:cs typeface="Calibri" panose="020F0502020204030204" pitchFamily="34" charset="0"/>
              </a:rPr>
              <a:t>IaaS</a:t>
            </a:r>
            <a:r>
              <a:rPr lang="en-US" sz="2000" dirty="0">
                <a:solidFill>
                  <a:schemeClr val="tx1">
                    <a:lumMod val="85000"/>
                    <a:lumOff val="15000"/>
                  </a:schemeClr>
                </a:solidFill>
                <a:ea typeface="Calibri" panose="020F0502020204030204" pitchFamily="34" charset="0"/>
                <a:cs typeface="Calibri" panose="020F0502020204030204" pitchFamily="34" charset="0"/>
              </a:rPr>
              <a:t> - </a:t>
            </a:r>
            <a:r>
              <a:rPr lang="en-US" sz="1700" b="0" i="0" dirty="0">
                <a:effectLst/>
              </a:rPr>
              <a:t>Infrastructure as a service, or IaaS, delivers on-demand infrastructure resources to organizations via the cloud, such as compute, storage, networking, and virtualization. Customers don’t have to manage, maintain, or update their own data center infrastructure, but are responsible for the operating system, middleware, virtual machines, and any apps or data. </a:t>
            </a:r>
          </a:p>
          <a:p>
            <a:pPr algn="just"/>
            <a:r>
              <a:rPr lang="en-US" sz="2000" b="1" i="0" u="none" strike="noStrike" baseline="0" dirty="0">
                <a:solidFill>
                  <a:schemeClr val="tx1">
                    <a:lumMod val="85000"/>
                    <a:lumOff val="15000"/>
                  </a:schemeClr>
                </a:solidFill>
                <a:ea typeface="Calibri" panose="020F0502020204030204" pitchFamily="34" charset="0"/>
                <a:cs typeface="Calibri" panose="020F0502020204030204" pitchFamily="34" charset="0"/>
              </a:rPr>
              <a:t>PaaS</a:t>
            </a:r>
            <a:r>
              <a:rPr lang="en-US" sz="2000" dirty="0">
                <a:solidFill>
                  <a:schemeClr val="tx1">
                    <a:lumMod val="85000"/>
                    <a:lumOff val="15000"/>
                  </a:schemeClr>
                </a:solidFill>
                <a:ea typeface="Calibri" panose="020F0502020204030204" pitchFamily="34" charset="0"/>
                <a:cs typeface="Calibri" panose="020F0502020204030204" pitchFamily="34" charset="0"/>
              </a:rPr>
              <a:t> -</a:t>
            </a:r>
            <a:r>
              <a:rPr lang="en-US" sz="2000" b="0" i="0" u="none" strike="noStrike" baseline="0" dirty="0">
                <a:solidFill>
                  <a:schemeClr val="tx1">
                    <a:lumMod val="85000"/>
                    <a:lumOff val="15000"/>
                  </a:schemeClr>
                </a:solidFill>
                <a:ea typeface="Calibri" panose="020F0502020204030204" pitchFamily="34" charset="0"/>
                <a:cs typeface="Calibri" panose="020F0502020204030204" pitchFamily="34" charset="0"/>
              </a:rPr>
              <a:t> </a:t>
            </a:r>
            <a:r>
              <a:rPr lang="en-US" sz="1600" b="0" i="0" dirty="0">
                <a:effectLst/>
              </a:rPr>
              <a:t>Platform as a service, or PaaS, delivers and manages all the hardware and software resources to develop applications through the cloud. Developers and IT operations teams can use PaaS to develop, run, and manage applications without having to build and maintain the infrastructure or platform on their own. Customers still have to write the code and manage their data and applications, but the environment to build and deploy apps is managed and maintained by the cloud service provider. </a:t>
            </a:r>
          </a:p>
          <a:p>
            <a:pPr algn="just"/>
            <a:r>
              <a:rPr lang="en-US" sz="2000" b="1" i="0" u="none" strike="noStrike" baseline="0" dirty="0">
                <a:solidFill>
                  <a:schemeClr val="tx1">
                    <a:lumMod val="85000"/>
                    <a:lumOff val="15000"/>
                  </a:schemeClr>
                </a:solidFill>
                <a:ea typeface="Calibri" panose="020F0502020204030204" pitchFamily="34" charset="0"/>
                <a:cs typeface="Calibri" panose="020F0502020204030204" pitchFamily="34" charset="0"/>
              </a:rPr>
              <a:t>SaaS</a:t>
            </a:r>
            <a:r>
              <a:rPr lang="en-US" sz="2000" dirty="0">
                <a:solidFill>
                  <a:schemeClr val="tx1">
                    <a:lumMod val="85000"/>
                    <a:lumOff val="15000"/>
                  </a:schemeClr>
                </a:solidFill>
                <a:ea typeface="Calibri" panose="020F0502020204030204" pitchFamily="34" charset="0"/>
                <a:cs typeface="Calibri" panose="020F0502020204030204" pitchFamily="34" charset="0"/>
              </a:rPr>
              <a:t> - </a:t>
            </a:r>
            <a:r>
              <a:rPr lang="en-US" sz="1700" b="0" i="0" dirty="0">
                <a:effectLst/>
              </a:rPr>
              <a:t>Software as a service, or SaaS, provides the entire application stack, delivering an entire cloud-based application that customers can access and use. SaaS products are completely managed by the service provider and come ready to use, including all updates, bug fixes, and overall maintenance. Most SaaS applications are accessed directly through a web browser, which means customers don’t have to download or install anything on their devices. </a:t>
            </a:r>
            <a:endParaRPr lang="en-IN" sz="1800" dirty="0">
              <a:ea typeface="Calibri" panose="020F0502020204030204" pitchFamily="34" charset="0"/>
              <a:cs typeface="Calibri" panose="020F0502020204030204" pitchFamily="34"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627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788848-0274-F7E5-10AB-3E601BF1883F}"/>
              </a:ext>
            </a:extLst>
          </p:cNvPr>
          <p:cNvSpPr>
            <a:spLocks noGrp="1"/>
          </p:cNvSpPr>
          <p:nvPr>
            <p:ph type="title"/>
          </p:nvPr>
        </p:nvSpPr>
        <p:spPr>
          <a:xfrm>
            <a:off x="1137034" y="609600"/>
            <a:ext cx="7570086" cy="944880"/>
          </a:xfrm>
        </p:spPr>
        <p:txBody>
          <a:bodyPr>
            <a:normAutofit fontScale="90000"/>
          </a:bodyPr>
          <a:lstStyle/>
          <a:p>
            <a:r>
              <a:rPr lang="en-IN" sz="3200" b="1" dirty="0"/>
              <a:t>In-Memory Computing Technology for Big Data</a:t>
            </a:r>
          </a:p>
        </p:txBody>
      </p:sp>
      <p:sp>
        <p:nvSpPr>
          <p:cNvPr id="3" name="Content Placeholder 2">
            <a:extLst>
              <a:ext uri="{FF2B5EF4-FFF2-40B4-BE49-F238E27FC236}">
                <a16:creationId xmlns:a16="http://schemas.microsoft.com/office/drawing/2014/main" id="{EA68A8D7-A607-EFDD-283F-E8587731DF08}"/>
              </a:ext>
            </a:extLst>
          </p:cNvPr>
          <p:cNvSpPr>
            <a:spLocks noGrp="1"/>
          </p:cNvSpPr>
          <p:nvPr>
            <p:ph idx="1"/>
          </p:nvPr>
        </p:nvSpPr>
        <p:spPr>
          <a:xfrm>
            <a:off x="1137034" y="1859280"/>
            <a:ext cx="10089766" cy="4243407"/>
          </a:xfrm>
        </p:spPr>
        <p:txBody>
          <a:bodyPr>
            <a:normAutofit/>
          </a:bodyPr>
          <a:lstStyle/>
          <a:p>
            <a:pPr algn="just"/>
            <a:endParaRPr lang="en-US" sz="20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just"/>
            <a:r>
              <a:rPr lang="en-US" sz="2000" b="1" i="0" u="none" strike="noStrike" baseline="0" dirty="0">
                <a:latin typeface="Calibri" panose="020F0502020204030204" pitchFamily="34" charset="0"/>
                <a:ea typeface="Calibri" panose="020F0502020204030204" pitchFamily="34" charset="0"/>
                <a:cs typeface="Calibri" panose="020F0502020204030204" pitchFamily="34" charset="0"/>
              </a:rPr>
              <a:t>Another way to improve speed and processing power of data.</a:t>
            </a:r>
          </a:p>
          <a:p>
            <a:pPr algn="just"/>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IMC is used to facilitate high speed data processing e.g. IMC can help in tracking and monitoring the consumers activities and behaviors which allow organizations to take timely actions for improving customer services and hence customer satisfaction.</a:t>
            </a:r>
          </a:p>
          <a:p>
            <a:pPr algn="just"/>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Data stored on external devices known as secondary storage space. This data had to be accessed from external source.</a:t>
            </a:r>
          </a:p>
          <a:p>
            <a:pPr algn="just"/>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In the IMC technology the RAM or Primary storage space is used for analyzing data. Ram helps to increase computing speed.</a:t>
            </a:r>
          </a:p>
          <a:p>
            <a:pPr algn="just"/>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Also, reduction in cost of primary memory has helped to store data in primary memory. </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4040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C4B054-5219-ECD8-4C78-2ECF57DA6F1F}"/>
              </a:ext>
            </a:extLst>
          </p:cNvPr>
          <p:cNvSpPr>
            <a:spLocks noGrp="1"/>
          </p:cNvSpPr>
          <p:nvPr>
            <p:ph type="title"/>
          </p:nvPr>
        </p:nvSpPr>
        <p:spPr>
          <a:xfrm>
            <a:off x="1137034" y="609598"/>
            <a:ext cx="9392421" cy="846900"/>
          </a:xfrm>
        </p:spPr>
        <p:txBody>
          <a:bodyPr>
            <a:normAutofit/>
          </a:bodyPr>
          <a:lstStyle/>
          <a:p>
            <a:r>
              <a:rPr lang="en-IN" sz="3200" b="1" dirty="0"/>
              <a:t>In-Memory Computing Technology for Big Data</a:t>
            </a:r>
            <a:endParaRPr lang="en-IN" sz="3200" dirty="0"/>
          </a:p>
        </p:txBody>
      </p:sp>
      <p:sp>
        <p:nvSpPr>
          <p:cNvPr id="3" name="Content Placeholder 2">
            <a:extLst>
              <a:ext uri="{FF2B5EF4-FFF2-40B4-BE49-F238E27FC236}">
                <a16:creationId xmlns:a16="http://schemas.microsoft.com/office/drawing/2014/main" id="{9EBAC2B2-D7F5-898B-C621-73C80D8D3182}"/>
              </a:ext>
            </a:extLst>
          </p:cNvPr>
          <p:cNvSpPr>
            <a:spLocks noGrp="1"/>
          </p:cNvSpPr>
          <p:nvPr>
            <p:ph idx="1"/>
          </p:nvPr>
        </p:nvSpPr>
        <p:spPr>
          <a:xfrm>
            <a:off x="1137034" y="1456498"/>
            <a:ext cx="4958966" cy="4659637"/>
          </a:xfrm>
        </p:spPr>
        <p:txBody>
          <a:bodyPr>
            <a:normAutofit/>
          </a:bodyPr>
          <a:lstStyle/>
          <a:p>
            <a:pPr marL="0" indent="0" algn="just">
              <a:buNone/>
            </a:pPr>
            <a:r>
              <a:rPr lang="en-IN" sz="1400" b="1" dirty="0"/>
              <a:t>Working of IMC:</a:t>
            </a:r>
          </a:p>
          <a:p>
            <a:pPr algn="just"/>
            <a:r>
              <a:rPr lang="en-IN" sz="1400" dirty="0"/>
              <a:t>Relational Databases(RDBs) are used to store relational data and are the sources of information that are obtained by using SQL queries.</a:t>
            </a:r>
          </a:p>
          <a:p>
            <a:pPr algn="just"/>
            <a:r>
              <a:rPr lang="en-IN" sz="1400" dirty="0"/>
              <a:t>The data stored in the RDB’s is mostly structured, for example, accessing your marksheet from the college’s website by filling in your roll number,</a:t>
            </a:r>
          </a:p>
          <a:p>
            <a:pPr algn="just"/>
            <a:r>
              <a:rPr lang="en-IN" sz="1400" dirty="0"/>
              <a:t>Unstructured data, comprises of wide range of texts, images, videos, blogs etc are obtained by searching for specific words.</a:t>
            </a:r>
          </a:p>
          <a:p>
            <a:pPr algn="just"/>
            <a:r>
              <a:rPr lang="en-IN" sz="1400" dirty="0"/>
              <a:t>Entering a name in Google search to find the webpage is an example of accessing unstructured data.</a:t>
            </a:r>
          </a:p>
          <a:p>
            <a:pPr algn="just"/>
            <a:r>
              <a:rPr lang="en-IN" sz="1400" dirty="0"/>
              <a:t>The volume-related issues are addressed by using IMC, and the diversity of Big data  by using NoSQL databases.</a:t>
            </a:r>
          </a:p>
          <a:p>
            <a:pPr algn="just"/>
            <a:r>
              <a:rPr lang="en-IN" sz="1400" dirty="0"/>
              <a:t>Large organizations have centralized data warehouses for keeping the data safe.</a:t>
            </a:r>
          </a:p>
          <a:p>
            <a:pPr algn="just"/>
            <a:r>
              <a:rPr lang="en-IN" sz="1400" dirty="0"/>
              <a:t>The IMC technology helps different business units of organizations to access and process the data which reduces the load on central warehouse as every department takes care of processing its own data.</a:t>
            </a:r>
          </a:p>
        </p:txBody>
      </p:sp>
      <p:pic>
        <p:nvPicPr>
          <p:cNvPr id="5" name="Picture 4" descr="Diagram&#10;&#10;Description automatically generated">
            <a:extLst>
              <a:ext uri="{FF2B5EF4-FFF2-40B4-BE49-F238E27FC236}">
                <a16:creationId xmlns:a16="http://schemas.microsoft.com/office/drawing/2014/main" id="{3A8CE958-2CCB-1F5F-0191-208CF3905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805889"/>
            <a:ext cx="4788505" cy="2513965"/>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8251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81B9C-959A-CF12-B037-3F2564BD3347}"/>
              </a:ext>
            </a:extLst>
          </p:cNvPr>
          <p:cNvSpPr>
            <a:spLocks noGrp="1"/>
          </p:cNvSpPr>
          <p:nvPr>
            <p:ph type="title"/>
          </p:nvPr>
        </p:nvSpPr>
        <p:spPr>
          <a:xfrm>
            <a:off x="686834" y="1153572"/>
            <a:ext cx="3200400" cy="4461163"/>
          </a:xfrm>
        </p:spPr>
        <p:txBody>
          <a:bodyPr>
            <a:normAutofit/>
          </a:bodyPr>
          <a:lstStyle/>
          <a:p>
            <a:r>
              <a:rPr lang="en-IN" b="1" dirty="0">
                <a:solidFill>
                  <a:srgbClr val="FFFFFF"/>
                </a:solidFill>
              </a:rPr>
              <a:t>About Module 2</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0C0228E-C2D4-1F0B-B4DC-5C1C51403B65}"/>
              </a:ext>
            </a:extLst>
          </p:cNvPr>
          <p:cNvSpPr>
            <a:spLocks noGrp="1"/>
          </p:cNvSpPr>
          <p:nvPr>
            <p:ph idx="1"/>
          </p:nvPr>
        </p:nvSpPr>
        <p:spPr>
          <a:xfrm>
            <a:off x="4447308" y="591344"/>
            <a:ext cx="6906491" cy="5585619"/>
          </a:xfrm>
        </p:spPr>
        <p:txBody>
          <a:bodyPr anchor="ctr">
            <a:normAutofit/>
          </a:bodyPr>
          <a:lstStyle/>
          <a:p>
            <a:pPr marL="0" indent="0" algn="just">
              <a:buNone/>
            </a:pPr>
            <a:r>
              <a:rPr lang="en-IN" sz="2200" dirty="0"/>
              <a:t>In </a:t>
            </a:r>
            <a:r>
              <a:rPr lang="en-IN" sz="2200" b="1" dirty="0"/>
              <a:t>Module 2-</a:t>
            </a:r>
            <a:r>
              <a:rPr lang="en-IN" sz="2200" dirty="0"/>
              <a:t>&gt;</a:t>
            </a:r>
          </a:p>
          <a:p>
            <a:pPr algn="just">
              <a:buFontTx/>
              <a:buChar char="-"/>
            </a:pPr>
            <a:r>
              <a:rPr lang="en-IN" sz="2200" dirty="0"/>
              <a:t>To handle, process and analyse big data, the most effective and popular innovations have been in the fields of </a:t>
            </a:r>
            <a:r>
              <a:rPr lang="en-IN" sz="2200" b="1" dirty="0"/>
              <a:t>distributed and parallel processing</a:t>
            </a:r>
            <a:r>
              <a:rPr lang="en-IN" sz="2200" dirty="0"/>
              <a:t>, </a:t>
            </a:r>
            <a:r>
              <a:rPr lang="en-IN" sz="2200" b="1" dirty="0"/>
              <a:t>Hadoop</a:t>
            </a:r>
            <a:r>
              <a:rPr lang="en-IN" sz="2200" dirty="0"/>
              <a:t>,               </a:t>
            </a:r>
            <a:r>
              <a:rPr lang="en-IN" sz="2200" b="1" dirty="0"/>
              <a:t>In-Memory Computing(IMC), Big data cloud </a:t>
            </a:r>
            <a:r>
              <a:rPr lang="en-IN" sz="2200" dirty="0"/>
              <a:t>etc.</a:t>
            </a:r>
          </a:p>
          <a:p>
            <a:pPr algn="just">
              <a:buFontTx/>
              <a:buChar char="-"/>
            </a:pPr>
            <a:r>
              <a:rPr lang="en-IN" sz="2200" b="1" dirty="0"/>
              <a:t>Hadoop</a:t>
            </a:r>
            <a:r>
              <a:rPr lang="en-IN" sz="2200" dirty="0"/>
              <a:t> is the most popular technology associated with Big Data storage and processing different types of data.</a:t>
            </a:r>
          </a:p>
          <a:p>
            <a:pPr algn="just">
              <a:buFontTx/>
              <a:buChar char="-"/>
            </a:pPr>
            <a:r>
              <a:rPr lang="en-IN" sz="2200" b="1" dirty="0"/>
              <a:t>Cloud computing </a:t>
            </a:r>
            <a:r>
              <a:rPr lang="en-IN" sz="2200" dirty="0"/>
              <a:t>helps businesses to </a:t>
            </a:r>
            <a:r>
              <a:rPr lang="en-IN" sz="2200" b="1" dirty="0"/>
              <a:t>save cost </a:t>
            </a:r>
            <a:r>
              <a:rPr lang="en-IN" sz="2200" dirty="0"/>
              <a:t>and manage their resources by allowing to use their resources as a service and </a:t>
            </a:r>
            <a:r>
              <a:rPr lang="en-IN" sz="2200" b="1" dirty="0"/>
              <a:t>paying only </a:t>
            </a:r>
            <a:r>
              <a:rPr lang="en-IN" sz="2200" dirty="0"/>
              <a:t>for the used services.</a:t>
            </a:r>
          </a:p>
          <a:p>
            <a:pPr algn="just">
              <a:buFontTx/>
              <a:buChar char="-"/>
            </a:pPr>
            <a:r>
              <a:rPr lang="en-IN" sz="2200" b="1" dirty="0"/>
              <a:t>IMC</a:t>
            </a:r>
            <a:r>
              <a:rPr lang="en-IN" sz="2200" dirty="0"/>
              <a:t> used to </a:t>
            </a:r>
            <a:r>
              <a:rPr lang="en-IN" sz="2200" b="1" dirty="0"/>
              <a:t>organize</a:t>
            </a:r>
            <a:r>
              <a:rPr lang="en-IN" sz="2200" dirty="0"/>
              <a:t> and </a:t>
            </a:r>
            <a:r>
              <a:rPr lang="en-IN" sz="2200" b="1" dirty="0"/>
              <a:t>complete</a:t>
            </a:r>
            <a:r>
              <a:rPr lang="en-IN" sz="2200" dirty="0"/>
              <a:t> the tasks faster by carrying out the computational activities from the main memory itself.</a:t>
            </a:r>
          </a:p>
        </p:txBody>
      </p:sp>
    </p:spTree>
    <p:extLst>
      <p:ext uri="{BB962C8B-B14F-4D97-AF65-F5344CB8AC3E}">
        <p14:creationId xmlns:p14="http://schemas.microsoft.com/office/powerpoint/2010/main" val="426573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E161-5433-EF55-8F3C-F708EE4C601E}"/>
              </a:ext>
            </a:extLst>
          </p:cNvPr>
          <p:cNvSpPr>
            <a:spLocks noGrp="1"/>
          </p:cNvSpPr>
          <p:nvPr>
            <p:ph type="title"/>
          </p:nvPr>
        </p:nvSpPr>
        <p:spPr>
          <a:xfrm>
            <a:off x="4965430" y="629268"/>
            <a:ext cx="6586491" cy="915050"/>
          </a:xfrm>
        </p:spPr>
        <p:txBody>
          <a:bodyPr anchor="b">
            <a:normAutofit/>
          </a:bodyPr>
          <a:lstStyle/>
          <a:p>
            <a:r>
              <a:rPr lang="en-IN" b="1" dirty="0"/>
              <a:t>About Module 2</a:t>
            </a:r>
          </a:p>
        </p:txBody>
      </p:sp>
      <p:sp>
        <p:nvSpPr>
          <p:cNvPr id="3" name="Content Placeholder 2">
            <a:extLst>
              <a:ext uri="{FF2B5EF4-FFF2-40B4-BE49-F238E27FC236}">
                <a16:creationId xmlns:a16="http://schemas.microsoft.com/office/drawing/2014/main" id="{EDB267B6-5A72-A54F-5A7E-4E156B865CAB}"/>
              </a:ext>
            </a:extLst>
          </p:cNvPr>
          <p:cNvSpPr>
            <a:spLocks noGrp="1"/>
          </p:cNvSpPr>
          <p:nvPr>
            <p:ph idx="1"/>
          </p:nvPr>
        </p:nvSpPr>
        <p:spPr>
          <a:xfrm>
            <a:off x="4965431" y="2397760"/>
            <a:ext cx="6586489" cy="3826059"/>
          </a:xfrm>
        </p:spPr>
        <p:txBody>
          <a:bodyPr>
            <a:normAutofit/>
          </a:bodyPr>
          <a:lstStyle/>
          <a:p>
            <a:pPr algn="just"/>
            <a:r>
              <a:rPr lang="en-US" sz="2000" b="0" i="0" u="none" strike="noStrike" baseline="0" dirty="0"/>
              <a:t>Among the technologies that are used to handle, process and analyze big data the most popular and effective innovations have been in the field of distributed and parallel processing, Hadoop, in memory computations, big data cloud.</a:t>
            </a:r>
          </a:p>
          <a:p>
            <a:pPr algn="just"/>
            <a:r>
              <a:rPr lang="en-IN" sz="2000" b="0" i="0" u="none" strike="noStrike" baseline="0" dirty="0"/>
              <a:t>Most popular:-</a:t>
            </a:r>
            <a:r>
              <a:rPr lang="en-IN" sz="2000" b="1" i="1" u="none" strike="noStrike" baseline="0" dirty="0"/>
              <a:t>Hadoop</a:t>
            </a:r>
            <a:endParaRPr lang="en-IN" sz="2000" b="1" i="0" u="none" strike="noStrike" baseline="0" dirty="0"/>
          </a:p>
          <a:p>
            <a:pPr algn="just"/>
            <a:r>
              <a:rPr lang="en-US" sz="2000" b="0" i="0" u="none" strike="noStrike" baseline="0" dirty="0"/>
              <a:t>Organizations use it to extract maximum output from normal data usage practices at a rapid pace.</a:t>
            </a:r>
          </a:p>
          <a:p>
            <a:pPr algn="just"/>
            <a:r>
              <a:rPr lang="en-US" sz="2000" b="0" i="0" u="none" strike="noStrike" baseline="0" dirty="0"/>
              <a:t>Cloud computing helps companies to save cost and better manage resources. </a:t>
            </a:r>
          </a:p>
          <a:p>
            <a:endParaRPr lang="en-IN" sz="2000" dirty="0"/>
          </a:p>
        </p:txBody>
      </p:sp>
      <p:pic>
        <p:nvPicPr>
          <p:cNvPr id="5" name="Picture 4" descr="Graph on document with pen">
            <a:extLst>
              <a:ext uri="{FF2B5EF4-FFF2-40B4-BE49-F238E27FC236}">
                <a16:creationId xmlns:a16="http://schemas.microsoft.com/office/drawing/2014/main" id="{85FFD59D-8DA5-AB54-BA49-70CDB8E0B513}"/>
              </a:ext>
            </a:extLst>
          </p:cNvPr>
          <p:cNvPicPr>
            <a:picLocks noChangeAspect="1"/>
          </p:cNvPicPr>
          <p:nvPr/>
        </p:nvPicPr>
        <p:blipFill rotWithShape="1">
          <a:blip r:embed="rId2"/>
          <a:srcRect l="34302" r="20579"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25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24E5-A31E-23E8-C320-BC460981F9C8}"/>
              </a:ext>
            </a:extLst>
          </p:cNvPr>
          <p:cNvSpPr>
            <a:spLocks noGrp="1"/>
          </p:cNvSpPr>
          <p:nvPr>
            <p:ph type="title"/>
          </p:nvPr>
        </p:nvSpPr>
        <p:spPr>
          <a:xfrm>
            <a:off x="4965430" y="629268"/>
            <a:ext cx="6586491" cy="1286160"/>
          </a:xfrm>
        </p:spPr>
        <p:txBody>
          <a:bodyPr anchor="b">
            <a:normAutofit/>
          </a:bodyPr>
          <a:lstStyle/>
          <a:p>
            <a:r>
              <a:rPr lang="en-IN" dirty="0"/>
              <a:t>Big Data</a:t>
            </a:r>
          </a:p>
        </p:txBody>
      </p:sp>
      <p:sp>
        <p:nvSpPr>
          <p:cNvPr id="3" name="Content Placeholder 2">
            <a:extLst>
              <a:ext uri="{FF2B5EF4-FFF2-40B4-BE49-F238E27FC236}">
                <a16:creationId xmlns:a16="http://schemas.microsoft.com/office/drawing/2014/main" id="{EFF73A2F-8714-B7AB-FC86-BC3566D6D39C}"/>
              </a:ext>
            </a:extLst>
          </p:cNvPr>
          <p:cNvSpPr>
            <a:spLocks noGrp="1"/>
          </p:cNvSpPr>
          <p:nvPr>
            <p:ph idx="1"/>
          </p:nvPr>
        </p:nvSpPr>
        <p:spPr>
          <a:xfrm>
            <a:off x="4965431" y="2438400"/>
            <a:ext cx="6586489" cy="3785419"/>
          </a:xfrm>
        </p:spPr>
        <p:txBody>
          <a:bodyPr>
            <a:normAutofit/>
          </a:bodyPr>
          <a:lstStyle/>
          <a:p>
            <a:pPr algn="just"/>
            <a:endParaRPr lang="en-US" sz="2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just"/>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Big Data can’t be handled by traditional data storage and processing systems.</a:t>
            </a:r>
          </a:p>
          <a:p>
            <a:pPr algn="just"/>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For handling such type of data,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Distributed and Parallel Technologies</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 are more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suitable</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t>
            </a:r>
          </a:p>
          <a:p>
            <a:endParaRPr lang="en-IN" sz="2000" dirty="0"/>
          </a:p>
        </p:txBody>
      </p:sp>
      <p:pic>
        <p:nvPicPr>
          <p:cNvPr id="5" name="Picture 4" descr="Illuminated server room panel">
            <a:extLst>
              <a:ext uri="{FF2B5EF4-FFF2-40B4-BE49-F238E27FC236}">
                <a16:creationId xmlns:a16="http://schemas.microsoft.com/office/drawing/2014/main" id="{99E1DC12-EDDE-009E-02F0-4663F2D13264}"/>
              </a:ext>
            </a:extLst>
          </p:cNvPr>
          <p:cNvPicPr>
            <a:picLocks noChangeAspect="1"/>
          </p:cNvPicPr>
          <p:nvPr/>
        </p:nvPicPr>
        <p:blipFill rotWithShape="1">
          <a:blip r:embed="rId2"/>
          <a:srcRect l="24075" r="3080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65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37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FA49B751574540B5595F1C9C14FD8A" ma:contentTypeVersion="5" ma:contentTypeDescription="Create a new document." ma:contentTypeScope="" ma:versionID="ed8da5cb57c4a76051873fd2554f1189">
  <xsd:schema xmlns:xsd="http://www.w3.org/2001/XMLSchema" xmlns:xs="http://www.w3.org/2001/XMLSchema" xmlns:p="http://schemas.microsoft.com/office/2006/metadata/properties" xmlns:ns3="12ab8c4e-c012-4383-bba7-d00ceda8f6c7" xmlns:ns4="d75ad877-b1c3-4664-ad37-da1bcd5fc58f" targetNamespace="http://schemas.microsoft.com/office/2006/metadata/properties" ma:root="true" ma:fieldsID="d4b204ea43e47153275fed2dad5cd5ab" ns3:_="" ns4:_="">
    <xsd:import namespace="12ab8c4e-c012-4383-bba7-d00ceda8f6c7"/>
    <xsd:import namespace="d75ad877-b1c3-4664-ad37-da1bcd5fc58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ab8c4e-c012-4383-bba7-d00ceda8f6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5ad877-b1c3-4664-ad37-da1bcd5fc5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6D6958-D452-44BF-9276-0AFF52669AA6}">
  <ds:schemaRefs>
    <ds:schemaRef ds:uri="http://schemas.microsoft.com/sharepoint/v3/contenttype/forms"/>
  </ds:schemaRefs>
</ds:datastoreItem>
</file>

<file path=customXml/itemProps2.xml><?xml version="1.0" encoding="utf-8"?>
<ds:datastoreItem xmlns:ds="http://schemas.openxmlformats.org/officeDocument/2006/customXml" ds:itemID="{D6737F09-B737-4303-BAF2-C69E7E35F0C1}">
  <ds:schemaRefs>
    <ds:schemaRef ds:uri="http://purl.org/dc/terms/"/>
    <ds:schemaRef ds:uri="http://schemas.microsoft.com/office/2006/documentManagement/types"/>
    <ds:schemaRef ds:uri="d75ad877-b1c3-4664-ad37-da1bcd5fc58f"/>
    <ds:schemaRef ds:uri="http://schemas.microsoft.com/office/infopath/2007/PartnerControls"/>
    <ds:schemaRef ds:uri="http://purl.org/dc/dcmitype/"/>
    <ds:schemaRef ds:uri="http://schemas.openxmlformats.org/package/2006/metadata/core-properties"/>
    <ds:schemaRef ds:uri="12ab8c4e-c012-4383-bba7-d00ceda8f6c7"/>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E64B367-F27E-4885-8980-7005A404E9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ab8c4e-c012-4383-bba7-d00ceda8f6c7"/>
    <ds:schemaRef ds:uri="d75ad877-b1c3-4664-ad37-da1bcd5fc5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1910</TotalTime>
  <Words>4723</Words>
  <Application>Microsoft Office PowerPoint</Application>
  <PresentationFormat>Widescreen</PresentationFormat>
  <Paragraphs>389</Paragraphs>
  <Slides>65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Arial</vt:lpstr>
      <vt:lpstr>Calibri</vt:lpstr>
      <vt:lpstr>Calibri Light</vt:lpstr>
      <vt:lpstr>Calibri(headings)</vt:lpstr>
      <vt:lpstr>Cambria</vt:lpstr>
      <vt:lpstr>Century</vt:lpstr>
      <vt:lpstr>CIDFont+F1</vt:lpstr>
      <vt:lpstr>inter-bold</vt:lpstr>
      <vt:lpstr>inter-regular</vt:lpstr>
      <vt:lpstr>Sans</vt:lpstr>
      <vt:lpstr>Times New Roman</vt:lpstr>
      <vt:lpstr>urw-din</vt:lpstr>
      <vt:lpstr>Office Theme</vt:lpstr>
      <vt:lpstr>Module 2 - Syllabus</vt:lpstr>
      <vt:lpstr>Schedule – Sec A</vt:lpstr>
      <vt:lpstr>Schedule – Sec G</vt:lpstr>
      <vt:lpstr>Evaluation Criteria - Theory</vt:lpstr>
      <vt:lpstr>Evaluation Criteria - Lab</vt:lpstr>
      <vt:lpstr>About Module 2</vt:lpstr>
      <vt:lpstr>About Module 2</vt:lpstr>
      <vt:lpstr>About Module 2</vt:lpstr>
      <vt:lpstr>Big Data</vt:lpstr>
      <vt:lpstr>HDFS</vt:lpstr>
      <vt:lpstr>PowerPoint Presentation</vt:lpstr>
      <vt:lpstr>Map reduce</vt:lpstr>
      <vt:lpstr>Map Reduce Example</vt:lpstr>
      <vt:lpstr>YARN(Yet Another Resource Negotiator)</vt:lpstr>
      <vt:lpstr>Parallel Computing and Distributed Computing</vt:lpstr>
      <vt:lpstr>Parallel Computing and Distributed Computing</vt:lpstr>
      <vt:lpstr>Distributed and Parallel Computing for Big Data</vt:lpstr>
      <vt:lpstr>Distributed and Parallel Computing for Big Data</vt:lpstr>
      <vt:lpstr>Distributed Computing and Parallel Computing</vt:lpstr>
      <vt:lpstr>Distributed and parallel computing for Big Data</vt:lpstr>
      <vt:lpstr>Distributed and parallel computing for Big Data</vt:lpstr>
      <vt:lpstr>Big Data Processing Techniques</vt:lpstr>
      <vt:lpstr>PowerPoint Presentation</vt:lpstr>
      <vt:lpstr>Distributed Computing Technique for Processing Large Data</vt:lpstr>
      <vt:lpstr>Parallel Computing Techniques</vt:lpstr>
      <vt:lpstr>Parallel Computing Techniques</vt:lpstr>
      <vt:lpstr>How data models and computing models differ?</vt:lpstr>
      <vt:lpstr>How data models and computing models differ?</vt:lpstr>
      <vt:lpstr>Computing model of Distributed database</vt:lpstr>
      <vt:lpstr>Computing model of Hadoop</vt:lpstr>
      <vt:lpstr>Introducing Hadoop</vt:lpstr>
      <vt:lpstr>Hadoop Multi node Cluster Architecture</vt:lpstr>
      <vt:lpstr>Name node - Operations</vt:lpstr>
      <vt:lpstr>Data node - Operations</vt:lpstr>
      <vt:lpstr>Hadoop Multi node Cluster Architecture</vt:lpstr>
      <vt:lpstr>  What happens if one of the Datanodes gets failed in HDFS?  </vt:lpstr>
      <vt:lpstr>HDFS and MapReduce</vt:lpstr>
      <vt:lpstr>Hadoop Distributed File System(HDFS)</vt:lpstr>
      <vt:lpstr>Hadoop Distributed File System(HDFS)</vt:lpstr>
      <vt:lpstr>Understand Hadoop - Example</vt:lpstr>
      <vt:lpstr>Features of Hadoop</vt:lpstr>
      <vt:lpstr>MapReduce</vt:lpstr>
      <vt:lpstr>MapReduce</vt:lpstr>
      <vt:lpstr>MapReduce Example</vt:lpstr>
      <vt:lpstr>MapReduce Example</vt:lpstr>
      <vt:lpstr>MapReduce Example</vt:lpstr>
      <vt:lpstr>MapReduce Example</vt:lpstr>
      <vt:lpstr>MapReduce Example</vt:lpstr>
      <vt:lpstr>PowerPoint Presentation</vt:lpstr>
      <vt:lpstr>MapReduce Example</vt:lpstr>
      <vt:lpstr>How does Hadoop function?</vt:lpstr>
      <vt:lpstr>Cloud Computing and Big Data</vt:lpstr>
      <vt:lpstr>Cloud Computing and Big Data</vt:lpstr>
      <vt:lpstr>Cloud Computing and Big Data</vt:lpstr>
      <vt:lpstr>Cloud Computing and Big Data</vt:lpstr>
      <vt:lpstr>Features of Cloud Computing</vt:lpstr>
      <vt:lpstr>Features of Cloud Computing</vt:lpstr>
      <vt:lpstr>Cloud Deployment Models</vt:lpstr>
      <vt:lpstr>Public Cloud(End-User Level Cloud)</vt:lpstr>
      <vt:lpstr>Private Cloud(Enterprise Level Cloud)</vt:lpstr>
      <vt:lpstr>Community Cloud</vt:lpstr>
      <vt:lpstr>Hybrid Cloud</vt:lpstr>
      <vt:lpstr>Cloud services for Big Data</vt:lpstr>
      <vt:lpstr>In-Memory Computing Technology for Big Data</vt:lpstr>
      <vt:lpstr>In-Memory Computing Technology for Big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Handling Big Data</dc:title>
  <dc:creator>Ravi Teja Bhima</dc:creator>
  <cp:lastModifiedBy>Ravi Teja Bhima</cp:lastModifiedBy>
  <cp:revision>127</cp:revision>
  <dcterms:created xsi:type="dcterms:W3CDTF">2022-12-03T23:10:02Z</dcterms:created>
  <dcterms:modified xsi:type="dcterms:W3CDTF">2024-01-02T10:57:04Z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0x01010032FA49B751574540B5595F1C9C14FD8A</vt:lpwstr>
  </property>
</Properties>
</file>